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3"/>
  </p:notesMasterIdLst>
  <p:handoutMasterIdLst>
    <p:handoutMasterId r:id="rId34"/>
  </p:handoutMasterIdLst>
  <p:sldIdLst>
    <p:sldId id="272" r:id="rId5"/>
    <p:sldId id="488" r:id="rId6"/>
    <p:sldId id="359" r:id="rId7"/>
    <p:sldId id="910" r:id="rId8"/>
    <p:sldId id="495" r:id="rId9"/>
    <p:sldId id="363" r:id="rId10"/>
    <p:sldId id="905" r:id="rId11"/>
    <p:sldId id="906" r:id="rId12"/>
    <p:sldId id="489" r:id="rId13"/>
    <p:sldId id="508" r:id="rId14"/>
    <p:sldId id="902" r:id="rId15"/>
    <p:sldId id="830" r:id="rId16"/>
    <p:sldId id="908" r:id="rId17"/>
    <p:sldId id="867" r:id="rId18"/>
    <p:sldId id="909" r:id="rId19"/>
    <p:sldId id="374" r:id="rId20"/>
    <p:sldId id="920" r:id="rId21"/>
    <p:sldId id="911" r:id="rId22"/>
    <p:sldId id="886" r:id="rId23"/>
    <p:sldId id="888" r:id="rId24"/>
    <p:sldId id="912" r:id="rId25"/>
    <p:sldId id="703" r:id="rId26"/>
    <p:sldId id="701" r:id="rId27"/>
    <p:sldId id="913" r:id="rId28"/>
    <p:sldId id="914" r:id="rId29"/>
    <p:sldId id="917" r:id="rId30"/>
    <p:sldId id="919" r:id="rId31"/>
    <p:sldId id="915" r:id="rId32"/>
  </p:sldIdLst>
  <p:sldSz cx="9144000" cy="6858000" type="screen4x3"/>
  <p:notesSz cx="6797675" cy="9926638"/>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99"/>
    <a:srgbClr val="6666FF"/>
    <a:srgbClr val="006699"/>
    <a:srgbClr val="006600"/>
    <a:srgbClr val="FF0000"/>
    <a:srgbClr val="F2E2A0"/>
    <a:srgbClr val="33CCCC"/>
    <a:srgbClr val="E7E3CB"/>
    <a:srgbClr val="3E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73920" autoAdjust="0"/>
  </p:normalViewPr>
  <p:slideViewPr>
    <p:cSldViewPr>
      <p:cViewPr>
        <p:scale>
          <a:sx n="59" d="100"/>
          <a:sy n="59" d="100"/>
        </p:scale>
        <p:origin x="-145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765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765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765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47ADB61-49C2-4916-B6A7-88E24BACF393}" type="slidenum">
              <a:rPr lang="ru-RU"/>
              <a:pPr>
                <a:defRPr/>
              </a:pPr>
              <a:t>‹#›</a:t>
            </a:fld>
            <a:endParaRPr lang="ru-RU"/>
          </a:p>
        </p:txBody>
      </p:sp>
    </p:spTree>
    <p:extLst>
      <p:ext uri="{BB962C8B-B14F-4D97-AF65-F5344CB8AC3E}">
        <p14:creationId xmlns:p14="http://schemas.microsoft.com/office/powerpoint/2010/main" val="4166629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F994AEF1-71AE-4B75-A31D-2B63D0C20C6B}" type="datetimeFigureOut">
              <a:rPr lang="ru-RU"/>
              <a:pPr>
                <a:defRPr/>
              </a:pPr>
              <a:t>02.11.2015</a:t>
            </a:fld>
            <a:endParaRPr lang="ru-RU"/>
          </a:p>
        </p:txBody>
      </p:sp>
      <p:sp>
        <p:nvSpPr>
          <p:cNvPr id="4" name="Образ слайда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9E506037-FBB5-413C-8F67-B82CA07B4307}" type="slidenum">
              <a:rPr lang="ru-RU"/>
              <a:pPr>
                <a:defRPr/>
              </a:pPr>
              <a:t>‹#›</a:t>
            </a:fld>
            <a:endParaRPr lang="ru-RU"/>
          </a:p>
        </p:txBody>
      </p:sp>
    </p:spTree>
    <p:extLst>
      <p:ext uri="{BB962C8B-B14F-4D97-AF65-F5344CB8AC3E}">
        <p14:creationId xmlns:p14="http://schemas.microsoft.com/office/powerpoint/2010/main" val="3125581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911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91E66D4-2A96-40E2-9270-73E9BB2939E4}" type="slidenum">
              <a:rPr lang="ru-RU" sz="1200" smtClean="0"/>
              <a:pPr eaLnBrk="1" hangingPunct="1"/>
              <a:t>1</a:t>
            </a:fld>
            <a:endParaRPr lang="ru-RU" sz="1200" smtClean="0"/>
          </a:p>
        </p:txBody>
      </p:sp>
    </p:spTree>
    <p:extLst>
      <p:ext uri="{BB962C8B-B14F-4D97-AF65-F5344CB8AC3E}">
        <p14:creationId xmlns:p14="http://schemas.microsoft.com/office/powerpoint/2010/main" val="393024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228600" indent="-228600">
              <a:lnSpc>
                <a:spcPct val="80000"/>
              </a:lnSpc>
            </a:pPr>
            <a:r>
              <a:rPr lang="ru-RU" sz="1000" dirty="0" smtClean="0">
                <a:latin typeface="Arial" charset="0"/>
              </a:rPr>
              <a:t>Чтобы создать новую услугу, нужно нажать на кнопку</a:t>
            </a:r>
            <a:r>
              <a:rPr lang="ru-RU" sz="1000" b="1" dirty="0" smtClean="0">
                <a:latin typeface="Arial" charset="0"/>
              </a:rPr>
              <a:t>  Создать новый объект </a:t>
            </a:r>
            <a:r>
              <a:rPr lang="ru-RU" sz="1200" kern="1200" dirty="0" smtClean="0">
                <a:solidFill>
                  <a:schemeClr val="tx1"/>
                </a:solidFill>
                <a:effectLst/>
                <a:latin typeface="+mn-lt"/>
                <a:ea typeface="+mn-ea"/>
                <a:cs typeface="+mn-cs"/>
              </a:rPr>
              <a:t>и выбрать «</a:t>
            </a:r>
            <a:r>
              <a:rPr lang="ru-RU" sz="1200" b="1" kern="1200" dirty="0" smtClean="0">
                <a:solidFill>
                  <a:schemeClr val="tx1"/>
                </a:solidFill>
                <a:effectLst/>
                <a:latin typeface="+mn-lt"/>
                <a:ea typeface="+mn-ea"/>
                <a:cs typeface="+mn-cs"/>
              </a:rPr>
              <a:t>Паспорт ГУ</a:t>
            </a:r>
            <a:r>
              <a:rPr lang="ru-RU" sz="1200" kern="1200" dirty="0" smtClean="0">
                <a:solidFill>
                  <a:schemeClr val="tx1"/>
                </a:solidFill>
                <a:effectLst/>
                <a:latin typeface="+mn-lt"/>
                <a:ea typeface="+mn-ea"/>
                <a:cs typeface="+mn-cs"/>
              </a:rPr>
              <a:t>». </a:t>
            </a:r>
            <a:r>
              <a:rPr lang="ru-RU" sz="1000" dirty="0" smtClean="0">
                <a:latin typeface="Arial" charset="0"/>
              </a:rPr>
              <a:t> После выполнения этих действий перед вами откроется карточка</a:t>
            </a:r>
            <a:r>
              <a:rPr lang="ru-RU" sz="1000" b="1" dirty="0" smtClean="0">
                <a:latin typeface="Arial" charset="0"/>
              </a:rPr>
              <a:t> </a:t>
            </a:r>
            <a:r>
              <a:rPr lang="ru-RU" sz="1000" b="1" dirty="0" err="1" smtClean="0">
                <a:latin typeface="Arial" charset="0"/>
              </a:rPr>
              <a:t>госуслуги</a:t>
            </a:r>
            <a:r>
              <a:rPr lang="ru-RU" sz="1000" b="1" dirty="0" smtClean="0">
                <a:latin typeface="Arial" charset="0"/>
              </a:rPr>
              <a:t>.</a:t>
            </a:r>
          </a:p>
          <a:p>
            <a:pPr marL="228600" indent="-228600">
              <a:lnSpc>
                <a:spcPct val="80000"/>
              </a:lnSpc>
            </a:pPr>
            <a:endParaRPr lang="ru-RU" sz="1000" dirty="0" smtClean="0">
              <a:latin typeface="Arial" charset="0"/>
            </a:endParaRPr>
          </a:p>
          <a:p>
            <a:pPr marL="228600" indent="-228600">
              <a:lnSpc>
                <a:spcPct val="80000"/>
              </a:lnSpc>
            </a:pPr>
            <a:r>
              <a:rPr lang="ru-RU" sz="1000" dirty="0" smtClean="0">
                <a:latin typeface="Arial" charset="0"/>
              </a:rPr>
              <a:t>Услуга имеет следующие закладки:</a:t>
            </a:r>
          </a:p>
          <a:p>
            <a:pPr marL="228600" indent="-228600">
              <a:lnSpc>
                <a:spcPct val="80000"/>
              </a:lnSpc>
              <a:buFontTx/>
              <a:buAutoNum type="arabicParenR"/>
            </a:pPr>
            <a:r>
              <a:rPr lang="ru-RU" sz="1000" b="1" dirty="0" smtClean="0">
                <a:latin typeface="Arial" charset="0"/>
              </a:rPr>
              <a:t>Основные сведения</a:t>
            </a:r>
            <a:r>
              <a:rPr lang="ru-RU" sz="1000" dirty="0" smtClean="0">
                <a:latin typeface="Arial" charset="0"/>
              </a:rPr>
              <a:t>. В этом блоке располагается основная информация об услуге.</a:t>
            </a:r>
          </a:p>
          <a:p>
            <a:pPr marL="228600" indent="-228600">
              <a:lnSpc>
                <a:spcPct val="80000"/>
              </a:lnSpc>
              <a:buFontTx/>
              <a:buAutoNum type="arabicParenR"/>
            </a:pPr>
            <a:r>
              <a:rPr lang="ru-RU" sz="1000" b="1" dirty="0" smtClean="0">
                <a:latin typeface="Arial" charset="0"/>
              </a:rPr>
              <a:t>Расширенные сведения</a:t>
            </a:r>
            <a:r>
              <a:rPr lang="ru-RU" sz="1000" b="0" dirty="0" smtClean="0">
                <a:latin typeface="Arial" charset="0"/>
              </a:rPr>
              <a:t>. В этом блоке содержится описание услуги, информация </a:t>
            </a:r>
            <a:r>
              <a:rPr lang="ru-RU" sz="1200" b="0" kern="1200" dirty="0" smtClean="0">
                <a:solidFill>
                  <a:schemeClr val="tx1"/>
                </a:solidFill>
                <a:effectLst/>
                <a:latin typeface="+mn-lt"/>
                <a:ea typeface="+mn-ea"/>
                <a:cs typeface="+mn-cs"/>
              </a:rPr>
              <a:t>о консультировании, обжаловании, результате оказания,  оплате, основаниях для отказа.</a:t>
            </a:r>
            <a:endParaRPr lang="ru-RU" sz="1000" b="0" dirty="0" smtClean="0">
              <a:latin typeface="Arial" charset="0"/>
            </a:endParaRPr>
          </a:p>
          <a:p>
            <a:pPr marL="228600" marR="0" indent="-228600" algn="l" defTabSz="914400" rtl="0" eaLnBrk="0" fontAlgn="base" latinLnBrk="0" hangingPunct="0">
              <a:lnSpc>
                <a:spcPct val="80000"/>
              </a:lnSpc>
              <a:spcBef>
                <a:spcPct val="30000"/>
              </a:spcBef>
              <a:spcAft>
                <a:spcPct val="0"/>
              </a:spcAft>
              <a:buClrTx/>
              <a:buSzTx/>
              <a:buFontTx/>
              <a:buAutoNum type="arabicParenR"/>
              <a:tabLst/>
              <a:defRPr/>
            </a:pPr>
            <a:r>
              <a:rPr lang="ru-RU" sz="1000" b="1" dirty="0" smtClean="0">
                <a:latin typeface="Arial" charset="0"/>
              </a:rPr>
              <a:t>Досудебное</a:t>
            </a:r>
            <a:r>
              <a:rPr lang="ru-RU" sz="1000" b="1" baseline="0" dirty="0" smtClean="0">
                <a:latin typeface="Arial" charset="0"/>
              </a:rPr>
              <a:t> обжалование</a:t>
            </a:r>
            <a:r>
              <a:rPr lang="ru-RU" sz="1000" b="0" dirty="0" smtClean="0">
                <a:latin typeface="Arial" charset="0"/>
              </a:rPr>
              <a:t>. В этом блоке лежит информация по досудебному обжалованию.</a:t>
            </a:r>
            <a:endParaRPr lang="ru-RU" sz="1000" b="1" dirty="0" smtClean="0">
              <a:latin typeface="Arial" charset="0"/>
            </a:endParaRPr>
          </a:p>
          <a:p>
            <a:pPr marL="228600" marR="0" indent="-228600" algn="l" defTabSz="914400" rtl="0" eaLnBrk="0" fontAlgn="base" latinLnBrk="0" hangingPunct="0">
              <a:lnSpc>
                <a:spcPct val="80000"/>
              </a:lnSpc>
              <a:spcBef>
                <a:spcPct val="30000"/>
              </a:spcBef>
              <a:spcAft>
                <a:spcPct val="0"/>
              </a:spcAft>
              <a:buClrTx/>
              <a:buSzTx/>
              <a:buFontTx/>
              <a:buAutoNum type="arabicParenR"/>
              <a:tabLst/>
              <a:defRPr/>
            </a:pPr>
            <a:r>
              <a:rPr lang="ru-RU" sz="1000" b="1" dirty="0" smtClean="0">
                <a:latin typeface="Arial" charset="0"/>
              </a:rPr>
              <a:t>НПА. </a:t>
            </a:r>
            <a:r>
              <a:rPr lang="ru-RU" sz="1000" b="0" dirty="0" smtClean="0">
                <a:latin typeface="Arial" charset="0"/>
              </a:rPr>
              <a:t>В этом блоке находится перечень</a:t>
            </a:r>
            <a:r>
              <a:rPr lang="ru-RU" sz="1000" b="0" baseline="0" dirty="0" smtClean="0">
                <a:latin typeface="Arial" charset="0"/>
              </a:rPr>
              <a:t> НПА, на основании которых предоставляется услуга.</a:t>
            </a:r>
          </a:p>
          <a:p>
            <a:pPr marL="228600" marR="0" indent="-228600" algn="l" defTabSz="914400" rtl="0" eaLnBrk="0" fontAlgn="base" latinLnBrk="0" hangingPunct="0">
              <a:lnSpc>
                <a:spcPct val="80000"/>
              </a:lnSpc>
              <a:spcBef>
                <a:spcPct val="30000"/>
              </a:spcBef>
              <a:spcAft>
                <a:spcPct val="0"/>
              </a:spcAft>
              <a:buClrTx/>
              <a:buSzTx/>
              <a:buFontTx/>
              <a:buAutoNum type="arabicParenR"/>
              <a:tabLst/>
              <a:defRPr/>
            </a:pPr>
            <a:r>
              <a:rPr lang="ru-RU" sz="1000" b="1" baseline="0" dirty="0" smtClean="0">
                <a:latin typeface="Arial" charset="0"/>
              </a:rPr>
              <a:t>Рабочие документы. </a:t>
            </a:r>
            <a:r>
              <a:rPr lang="ru-RU" sz="1000" b="0" baseline="0" dirty="0" smtClean="0">
                <a:latin typeface="Arial" charset="0"/>
              </a:rPr>
              <a:t>В этом блоке перечислен список рабочих документов, являющихся входящими, исходящими по ходу предоставления услуги.</a:t>
            </a:r>
          </a:p>
          <a:p>
            <a:pPr marL="228600" marR="0" indent="-228600" algn="l" defTabSz="914400" rtl="0" eaLnBrk="0" fontAlgn="base" latinLnBrk="0" hangingPunct="0">
              <a:lnSpc>
                <a:spcPct val="80000"/>
              </a:lnSpc>
              <a:spcBef>
                <a:spcPct val="30000"/>
              </a:spcBef>
              <a:spcAft>
                <a:spcPct val="0"/>
              </a:spcAft>
              <a:buClrTx/>
              <a:buSzTx/>
              <a:buFontTx/>
              <a:buAutoNum type="arabicParenR"/>
              <a:tabLst/>
              <a:defRPr/>
            </a:pPr>
            <a:r>
              <a:rPr lang="ru-RU" sz="1000" b="1" baseline="0" dirty="0" smtClean="0">
                <a:latin typeface="Arial" charset="0"/>
              </a:rPr>
              <a:t>Процедуры. </a:t>
            </a:r>
            <a:r>
              <a:rPr lang="ru-RU" sz="1000" b="0" baseline="0" dirty="0" smtClean="0">
                <a:latin typeface="Arial" charset="0"/>
              </a:rPr>
              <a:t>В этом блоке содержатся </a:t>
            </a:r>
            <a:r>
              <a:rPr lang="ru-RU" sz="1000" dirty="0" smtClean="0">
                <a:effectLst/>
                <a:latin typeface="Times New Roman"/>
                <a:ea typeface="Times New Roman"/>
              </a:rPr>
              <a:t>конкретные процедуры, шаги по выполнению процедуры, информация о получателях процедуры, оплате и т.п.</a:t>
            </a:r>
            <a:endParaRPr lang="ru-RU" sz="1000" b="0" baseline="0" dirty="0" smtClean="0">
              <a:latin typeface="Arial" charset="0"/>
            </a:endParaRPr>
          </a:p>
          <a:p>
            <a:pPr marL="228600" indent="-228600">
              <a:lnSpc>
                <a:spcPct val="80000"/>
              </a:lnSpc>
              <a:buFontTx/>
              <a:buAutoNum type="arabicParenR"/>
            </a:pPr>
            <a:r>
              <a:rPr lang="ru-RU" sz="1000" b="1" baseline="0" dirty="0" smtClean="0">
                <a:latin typeface="Arial" charset="0"/>
              </a:rPr>
              <a:t>Проверки. </a:t>
            </a:r>
            <a:r>
              <a:rPr lang="ru-RU" sz="1000" b="0" baseline="0" dirty="0" smtClean="0">
                <a:latin typeface="Arial" charset="0"/>
              </a:rPr>
              <a:t>В этом блоке содержится перечень форм контроля.</a:t>
            </a:r>
          </a:p>
          <a:p>
            <a:pPr marL="228600" indent="-228600">
              <a:lnSpc>
                <a:spcPct val="80000"/>
              </a:lnSpc>
              <a:buFontTx/>
              <a:buAutoNum type="arabicParenR"/>
            </a:pPr>
            <a:r>
              <a:rPr lang="ru-RU" sz="1000" b="1" dirty="0" smtClean="0">
                <a:latin typeface="Arial" charset="0"/>
              </a:rPr>
              <a:t>Классификаторы. </a:t>
            </a:r>
            <a:r>
              <a:rPr lang="ru-RU" sz="1000" b="0" dirty="0" smtClean="0">
                <a:latin typeface="Arial" charset="0"/>
              </a:rPr>
              <a:t>В этом блоке можно отнести описываемую ГУ к одной из тематических групп </a:t>
            </a:r>
            <a:r>
              <a:rPr lang="ru-RU" sz="1000" b="0" baseline="0" dirty="0" smtClean="0">
                <a:latin typeface="Arial" charset="0"/>
              </a:rPr>
              <a:t>и  указать типы межведомственного взаимодействия. </a:t>
            </a:r>
            <a:endParaRPr lang="ru-RU" sz="1000" b="0" dirty="0" smtClean="0">
              <a:latin typeface="Arial" charset="0"/>
            </a:endParaRPr>
          </a:p>
          <a:p>
            <a:pPr marL="228600" marR="0" indent="-228600" algn="l" defTabSz="914400" rtl="0" eaLnBrk="0" fontAlgn="base" latinLnBrk="0" hangingPunct="0">
              <a:lnSpc>
                <a:spcPct val="80000"/>
              </a:lnSpc>
              <a:spcBef>
                <a:spcPct val="30000"/>
              </a:spcBef>
              <a:spcAft>
                <a:spcPct val="0"/>
              </a:spcAft>
              <a:buClrTx/>
              <a:buSzTx/>
              <a:buFontTx/>
              <a:buAutoNum type="arabicParenR"/>
              <a:tabLst/>
              <a:defRPr/>
            </a:pPr>
            <a:r>
              <a:rPr lang="ru-RU" sz="1000" b="1" baseline="0" dirty="0" smtClean="0">
                <a:latin typeface="Arial" charset="0"/>
              </a:rPr>
              <a:t>Регламент. </a:t>
            </a:r>
            <a:r>
              <a:rPr lang="ru-RU" sz="1000" b="0" baseline="0" dirty="0" smtClean="0">
                <a:latin typeface="Arial" charset="0"/>
              </a:rPr>
              <a:t>В этом блоке лежит описание административного регламента с датой утверждения.</a:t>
            </a:r>
          </a:p>
          <a:p>
            <a:pPr marL="228600" marR="0" indent="-228600" algn="l" defTabSz="914400" rtl="0" eaLnBrk="0" fontAlgn="base" latinLnBrk="0" hangingPunct="0">
              <a:lnSpc>
                <a:spcPct val="80000"/>
              </a:lnSpc>
              <a:spcBef>
                <a:spcPct val="30000"/>
              </a:spcBef>
              <a:spcAft>
                <a:spcPct val="0"/>
              </a:spcAft>
              <a:buClrTx/>
              <a:buSzTx/>
              <a:buFontTx/>
              <a:buAutoNum type="arabicParenR"/>
              <a:tabLst/>
              <a:defRPr/>
            </a:pPr>
            <a:r>
              <a:rPr lang="ru-RU" sz="1000" b="1" baseline="0" dirty="0" smtClean="0">
                <a:latin typeface="Arial" charset="0"/>
              </a:rPr>
              <a:t>Требования к местам предоставления. </a:t>
            </a:r>
            <a:r>
              <a:rPr lang="ru-RU" sz="1000" b="0" baseline="0" dirty="0" smtClean="0">
                <a:latin typeface="Arial" charset="0"/>
              </a:rPr>
              <a:t>В этом блоке содержится описания требований.</a:t>
            </a:r>
          </a:p>
          <a:p>
            <a:pPr marL="228600" indent="-228600">
              <a:lnSpc>
                <a:spcPct val="80000"/>
              </a:lnSpc>
              <a:buFontTx/>
              <a:buAutoNum type="arabicParenR"/>
            </a:pPr>
            <a:r>
              <a:rPr lang="ru-RU" sz="1000" b="1" baseline="0" dirty="0" smtClean="0">
                <a:latin typeface="Arial" charset="0"/>
              </a:rPr>
              <a:t>Показатели доступности. </a:t>
            </a:r>
            <a:r>
              <a:rPr lang="ru-RU" sz="1000" b="0" baseline="0" dirty="0" smtClean="0">
                <a:latin typeface="Arial" charset="0"/>
              </a:rPr>
              <a:t>В этом блоке содержится наименования и конкретные значения показателей, определенных в административном регламенте.</a:t>
            </a:r>
          </a:p>
          <a:p>
            <a:pPr marL="0" indent="0">
              <a:lnSpc>
                <a:spcPct val="80000"/>
              </a:lnSpc>
              <a:buFontTx/>
              <a:buNone/>
            </a:pPr>
            <a:endParaRPr lang="ru-RU" sz="1000" b="0" dirty="0" smtClean="0">
              <a:latin typeface="Arial" charset="0"/>
            </a:endParaRPr>
          </a:p>
          <a:p>
            <a:pPr marL="228600" indent="-228600">
              <a:lnSpc>
                <a:spcPct val="80000"/>
              </a:lnSpc>
            </a:pPr>
            <a:r>
              <a:rPr lang="ru-RU" sz="1000" dirty="0" smtClean="0">
                <a:latin typeface="Arial" charset="0"/>
              </a:rPr>
              <a:t>На нижней панели окна услуги прописан его текущий статус. «Статус: » для новой несохраненной</a:t>
            </a:r>
            <a:r>
              <a:rPr lang="ru-RU" sz="1000" baseline="0" dirty="0" smtClean="0">
                <a:latin typeface="Arial" charset="0"/>
              </a:rPr>
              <a:t> услуги. После сохранения статус изменится на «Статус: Новый».</a:t>
            </a:r>
            <a:endParaRPr lang="ru-RU" sz="1000" dirty="0" smtClean="0">
              <a:latin typeface="Arial" charset="0"/>
            </a:endParaRPr>
          </a:p>
          <a:p>
            <a:pPr marL="228600" indent="-228600">
              <a:lnSpc>
                <a:spcPct val="80000"/>
              </a:lnSpc>
            </a:pPr>
            <a:endParaRPr lang="ru-RU" sz="1000" dirty="0" smtClean="0">
              <a:latin typeface="Arial" charset="0"/>
            </a:endParaRPr>
          </a:p>
        </p:txBody>
      </p:sp>
    </p:spTree>
    <p:extLst>
      <p:ext uri="{BB962C8B-B14F-4D97-AF65-F5344CB8AC3E}">
        <p14:creationId xmlns:p14="http://schemas.microsoft.com/office/powerpoint/2010/main" val="144554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ru-RU" sz="1200" kern="1200" dirty="0" smtClean="0">
                <a:solidFill>
                  <a:schemeClr val="tx1"/>
                </a:solidFill>
                <a:effectLst/>
                <a:latin typeface="+mn-lt"/>
                <a:ea typeface="+mn-ea"/>
                <a:cs typeface="+mn-cs"/>
              </a:rPr>
              <a:t>Введите необходимую информацию о новой услуге в полях на закладках паспорта услуги</a:t>
            </a:r>
            <a:r>
              <a:rPr lang="ru-RU" sz="1000" dirty="0" smtClean="0"/>
              <a:t>. По окончании работы с</a:t>
            </a:r>
            <a:r>
              <a:rPr lang="ru-RU" sz="1200" kern="1200" dirty="0" smtClean="0">
                <a:solidFill>
                  <a:schemeClr val="tx1"/>
                </a:solidFill>
                <a:effectLst/>
                <a:latin typeface="+mn-lt"/>
                <a:ea typeface="+mn-ea"/>
                <a:cs typeface="+mn-cs"/>
              </a:rPr>
              <a:t>охраните введенную информацию. Для этого нажмите кнопку  — </a:t>
            </a:r>
            <a:r>
              <a:rPr lang="ru-RU" sz="1200" b="1" kern="1200" dirty="0" smtClean="0">
                <a:solidFill>
                  <a:schemeClr val="tx1"/>
                </a:solidFill>
                <a:effectLst/>
                <a:latin typeface="+mn-lt"/>
                <a:ea typeface="+mn-ea"/>
                <a:cs typeface="+mn-cs"/>
              </a:rPr>
              <a:t>Сохранить объект</a:t>
            </a:r>
            <a:r>
              <a:rPr lang="ru-RU" sz="1200" kern="1200" dirty="0" smtClean="0">
                <a:solidFill>
                  <a:schemeClr val="tx1"/>
                </a:solidFill>
                <a:effectLst/>
                <a:latin typeface="+mn-lt"/>
                <a:ea typeface="+mn-ea"/>
                <a:cs typeface="+mn-cs"/>
              </a:rPr>
              <a:t>, расположенную в верхней части главного окна Подсистемы.</a:t>
            </a:r>
          </a:p>
          <a:p>
            <a:r>
              <a:rPr lang="ru-RU" sz="1200" kern="1200" dirty="0" smtClean="0">
                <a:solidFill>
                  <a:schemeClr val="tx1"/>
                </a:solidFill>
                <a:effectLst/>
                <a:latin typeface="+mn-lt"/>
                <a:ea typeface="+mn-ea"/>
                <a:cs typeface="+mn-cs"/>
              </a:rPr>
              <a:t>В случае если вы не заполнили одно из обязательных полей (отмечены символами</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и «</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система выдаст окно сообщений под названием «Ошибка!», в котором будет указана причина ошибки и поле, которое необходимо заполнить. В этом случае необходимо вернуться к соответствующей</a:t>
            </a:r>
            <a:r>
              <a:rPr lang="ru-RU" sz="1200" kern="1200" baseline="0" dirty="0" smtClean="0">
                <a:solidFill>
                  <a:schemeClr val="tx1"/>
                </a:solidFill>
                <a:effectLst/>
                <a:latin typeface="+mn-lt"/>
                <a:ea typeface="+mn-ea"/>
                <a:cs typeface="+mn-cs"/>
              </a:rPr>
              <a:t> закладке</a:t>
            </a:r>
            <a:r>
              <a:rPr lang="ru-RU" sz="1200" kern="1200" dirty="0" smtClean="0">
                <a:solidFill>
                  <a:schemeClr val="tx1"/>
                </a:solidFill>
                <a:effectLst/>
                <a:latin typeface="+mn-lt"/>
                <a:ea typeface="+mn-ea"/>
                <a:cs typeface="+mn-cs"/>
              </a:rPr>
              <a:t> и заполнить указанное поле. </a:t>
            </a:r>
          </a:p>
          <a:p>
            <a:pPr marL="228600" indent="-228600"/>
            <a:endParaRPr lang="ru-RU" sz="1000" dirty="0" smtClean="0"/>
          </a:p>
        </p:txBody>
      </p:sp>
    </p:spTree>
    <p:extLst>
      <p:ext uri="{BB962C8B-B14F-4D97-AF65-F5344CB8AC3E}">
        <p14:creationId xmlns:p14="http://schemas.microsoft.com/office/powerpoint/2010/main" val="200204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latin typeface="Arial" charset="0"/>
              </a:rPr>
              <a:t> «Досудебное</a:t>
            </a:r>
            <a:r>
              <a:rPr lang="ru-RU" baseline="0" dirty="0" smtClean="0">
                <a:latin typeface="Arial" charset="0"/>
              </a:rPr>
              <a:t> обжалование</a:t>
            </a:r>
            <a:r>
              <a:rPr lang="ru-RU" dirty="0" smtClean="0">
                <a:latin typeface="Arial" charset="0"/>
              </a:rPr>
              <a:t>».</a:t>
            </a:r>
          </a:p>
          <a:p>
            <a:r>
              <a:rPr lang="ru-RU" sz="1200" kern="1200" dirty="0" smtClean="0">
                <a:solidFill>
                  <a:schemeClr val="tx1"/>
                </a:solidFill>
                <a:effectLst/>
                <a:latin typeface="+mn-lt"/>
                <a:ea typeface="+mn-ea"/>
                <a:cs typeface="+mn-cs"/>
              </a:rPr>
              <a:t>Заявители имеют право на обжалование решений и действий (бездействия) ОМСУ и его должностных лиц в досудебном (внесудебном) порядке.</a:t>
            </a:r>
          </a:p>
          <a:p>
            <a:endParaRPr lang="ru-RU"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На данной закладке информация вносится посредством </a:t>
            </a:r>
            <a:r>
              <a:rPr lang="ru-RU" sz="1200" kern="1200" dirty="0" smtClean="0">
                <a:solidFill>
                  <a:schemeClr val="tx1"/>
                </a:solidFill>
                <a:effectLst/>
                <a:latin typeface="+mn-lt"/>
                <a:ea typeface="+mn-ea"/>
                <a:cs typeface="+mn-cs"/>
              </a:rPr>
              <a:t>кнопки </a:t>
            </a:r>
            <a:r>
              <a:rPr lang="ru-RU" sz="1200" b="1" kern="1200" dirty="0" smtClean="0">
                <a:solidFill>
                  <a:schemeClr val="tx1"/>
                </a:solidFill>
                <a:effectLst/>
                <a:latin typeface="+mn-lt"/>
                <a:ea typeface="+mn-ea"/>
                <a:cs typeface="+mn-cs"/>
              </a:rPr>
              <a:t>Добавить</a:t>
            </a:r>
            <a:r>
              <a:rPr lang="ru-RU" sz="1200" kern="1200" dirty="0" smtClean="0">
                <a:solidFill>
                  <a:schemeClr val="tx1"/>
                </a:solidFill>
                <a:effectLst/>
                <a:latin typeface="+mn-lt"/>
                <a:ea typeface="+mn-ea"/>
                <a:cs typeface="+mn-cs"/>
              </a:rPr>
              <a:t>. При этом активизируются поля, которые необходимо заполнить. </a:t>
            </a:r>
            <a:r>
              <a:rPr lang="ru-RU" sz="1200" kern="1200" baseline="0" dirty="0" smtClean="0">
                <a:solidFill>
                  <a:schemeClr val="tx1"/>
                </a:solidFill>
                <a:effectLst/>
                <a:latin typeface="+mn-lt"/>
                <a:ea typeface="+mn-ea"/>
                <a:cs typeface="+mn-cs"/>
              </a:rPr>
              <a:t>А на Портал выходит информация, размещенная на закладке Расширенные сведения в поле редактора «Сведения об обжаловании» общим текстом.</a:t>
            </a:r>
            <a:endParaRPr lang="ru-RU" b="1" dirty="0" smtClean="0">
              <a:latin typeface="Arial" charset="0"/>
            </a:endParaRPr>
          </a:p>
          <a:p>
            <a:pPr eaLnBrk="1" hangingPunct="1">
              <a:spcBef>
                <a:spcPct val="0"/>
              </a:spcBef>
              <a:buFontTx/>
              <a:buNone/>
            </a:pPr>
            <a:endParaRPr lang="ru-RU" dirty="0" smtClean="0"/>
          </a:p>
          <a:p>
            <a:endParaRPr lang="ru-RU" b="1" dirty="0" smtClean="0">
              <a:latin typeface="Arial" charset="0"/>
            </a:endParaRPr>
          </a:p>
        </p:txBody>
      </p:sp>
    </p:spTree>
    <p:extLst>
      <p:ext uri="{BB962C8B-B14F-4D97-AF65-F5344CB8AC3E}">
        <p14:creationId xmlns:p14="http://schemas.microsoft.com/office/powerpoint/2010/main" val="184558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latin typeface="Arial" charset="0"/>
              </a:rPr>
              <a:t> «Порядок</a:t>
            </a:r>
            <a:r>
              <a:rPr lang="ru-RU" baseline="0" dirty="0" smtClean="0">
                <a:latin typeface="Arial" charset="0"/>
              </a:rPr>
              <a:t> обжалования</a:t>
            </a:r>
            <a:r>
              <a:rPr lang="ru-RU" dirty="0" smtClean="0">
                <a:latin typeface="Arial" charset="0"/>
              </a:rPr>
              <a:t>».</a:t>
            </a:r>
          </a:p>
          <a:p>
            <a:r>
              <a:rPr lang="ru-RU" sz="1200" kern="1200" baseline="0" dirty="0" smtClean="0">
                <a:solidFill>
                  <a:schemeClr val="tx1"/>
                </a:solidFill>
                <a:effectLst/>
                <a:latin typeface="+mn-lt"/>
                <a:ea typeface="+mn-ea"/>
                <a:cs typeface="+mn-cs"/>
              </a:rPr>
              <a:t>Информация в окне представлена общим текстом. Не желательно сохранять нумерацию пятого раздела административного регламента при размещении сведений об обжаловании в электронных формах реестра в поле «Сведения об обжаловании». </a:t>
            </a:r>
            <a:endParaRPr lang="ru-RU" b="1" dirty="0" smtClean="0">
              <a:latin typeface="Arial" charset="0"/>
            </a:endParaRPr>
          </a:p>
          <a:p>
            <a:pPr eaLnBrk="1" hangingPunct="1">
              <a:spcBef>
                <a:spcPct val="0"/>
              </a:spcBef>
              <a:buFontTx/>
              <a:buNone/>
            </a:pPr>
            <a:endParaRPr lang="ru-RU" dirty="0" smtClean="0"/>
          </a:p>
          <a:p>
            <a:endParaRPr lang="ru-RU" b="1" dirty="0" smtClean="0">
              <a:latin typeface="Arial" charset="0"/>
            </a:endParaRPr>
          </a:p>
        </p:txBody>
      </p:sp>
    </p:spTree>
    <p:extLst>
      <p:ext uri="{BB962C8B-B14F-4D97-AF65-F5344CB8AC3E}">
        <p14:creationId xmlns:p14="http://schemas.microsoft.com/office/powerpoint/2010/main" val="1845583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ru-RU" dirty="0" smtClean="0">
                <a:latin typeface="Arial" charset="0"/>
              </a:rPr>
              <a:t>Следующая закладка окна ГУ, которую мы должны рассмотреть, называется «НПА» (нормативно-правовые</a:t>
            </a:r>
            <a:r>
              <a:rPr lang="ru-RU" baseline="0" dirty="0" smtClean="0">
                <a:latin typeface="Arial" charset="0"/>
              </a:rPr>
              <a:t> акты)</a:t>
            </a:r>
            <a:r>
              <a:rPr lang="ru-RU" dirty="0" smtClean="0">
                <a:latin typeface="Arial" charset="0"/>
              </a:rPr>
              <a:t>.</a:t>
            </a:r>
          </a:p>
          <a:p>
            <a:r>
              <a:rPr lang="ru-RU" dirty="0" smtClean="0">
                <a:latin typeface="Arial" charset="0"/>
              </a:rPr>
              <a:t>Нормативно-правовые акты – это утвержденные в РФ или международные документы, в соответствии с которыми регулируется процесс оказания услуги (исполнения функции) или на основании которых она предоставляется.</a:t>
            </a:r>
          </a:p>
          <a:p>
            <a:endParaRPr lang="ru-RU" dirty="0" smtClean="0">
              <a:latin typeface="Arial" charset="0"/>
            </a:endParaRPr>
          </a:p>
          <a:p>
            <a:r>
              <a:rPr lang="ru-RU" dirty="0" smtClean="0"/>
              <a:t>Для публикации услуги необходимо, чтобы в списке был указан по крайней мере один НПА.</a:t>
            </a:r>
          </a:p>
          <a:p>
            <a:endParaRPr lang="ru-RU" dirty="0" smtClean="0">
              <a:latin typeface="Arial" charset="0"/>
            </a:endParaRPr>
          </a:p>
          <a:p>
            <a:r>
              <a:rPr lang="ru-RU" dirty="0" smtClean="0">
                <a:latin typeface="Arial" charset="0"/>
              </a:rPr>
              <a:t>Пространство закладки – это перечень нормативных актов услуги. </a:t>
            </a:r>
          </a:p>
          <a:p>
            <a:r>
              <a:rPr lang="ru-RU" dirty="0" smtClean="0">
                <a:latin typeface="Arial" charset="0"/>
              </a:rPr>
              <a:t>Также имеются кнопки для управления перечнем НПА:</a:t>
            </a:r>
          </a:p>
          <a:p>
            <a:r>
              <a:rPr lang="ru-RU" b="1" dirty="0" smtClean="0">
                <a:latin typeface="Arial" charset="0"/>
              </a:rPr>
              <a:t>Добавить</a:t>
            </a:r>
            <a:r>
              <a:rPr lang="ru-RU" dirty="0" smtClean="0">
                <a:latin typeface="Arial" charset="0"/>
              </a:rPr>
              <a:t> – для добавления</a:t>
            </a:r>
            <a:r>
              <a:rPr lang="ru-RU" baseline="0" dirty="0" smtClean="0">
                <a:latin typeface="Arial" charset="0"/>
              </a:rPr>
              <a:t> нового НПА в перечень услуги.</a:t>
            </a:r>
          </a:p>
          <a:p>
            <a:r>
              <a:rPr lang="ru-RU" b="1" baseline="0" dirty="0" smtClean="0">
                <a:latin typeface="Arial" charset="0"/>
              </a:rPr>
              <a:t>Удалить</a:t>
            </a:r>
            <a:r>
              <a:rPr lang="ru-RU" baseline="0" dirty="0" smtClean="0">
                <a:latin typeface="Arial" charset="0"/>
              </a:rPr>
              <a:t> – для удаления выбранного НПА из перечня услуги.</a:t>
            </a:r>
          </a:p>
          <a:p>
            <a:r>
              <a:rPr lang="ru-RU" dirty="0" smtClean="0">
                <a:latin typeface="Arial" charset="0"/>
              </a:rPr>
              <a:t>Поле </a:t>
            </a:r>
            <a:r>
              <a:rPr lang="ru-RU" b="1" dirty="0" smtClean="0">
                <a:latin typeface="Arial" charset="0"/>
              </a:rPr>
              <a:t>Документ </a:t>
            </a:r>
            <a:r>
              <a:rPr lang="ru-RU" dirty="0" smtClean="0">
                <a:latin typeface="Arial" charset="0"/>
              </a:rPr>
              <a:t>служит для прикрепления соответствующего файла. Для добавления файла используйте кнопку </a:t>
            </a:r>
            <a:r>
              <a:rPr lang="ru-RU" b="1" dirty="0" smtClean="0">
                <a:latin typeface="Arial" charset="0"/>
              </a:rPr>
              <a:t>Выбрать</a:t>
            </a:r>
            <a:r>
              <a:rPr lang="ru-RU" dirty="0" smtClean="0">
                <a:latin typeface="Arial" charset="0"/>
              </a:rPr>
              <a:t> рядом с полем, появится окно Проводника. Выбираем необходимый файл с помощью мыши и нажимаем кнопку </a:t>
            </a:r>
            <a:r>
              <a:rPr lang="ru-RU" b="1" dirty="0" err="1" smtClean="0">
                <a:latin typeface="Arial" charset="0"/>
              </a:rPr>
              <a:t>Open</a:t>
            </a:r>
            <a:r>
              <a:rPr lang="ru-RU" b="1" dirty="0" smtClean="0">
                <a:latin typeface="Arial" charset="0"/>
              </a:rPr>
              <a:t> (Открыть)</a:t>
            </a:r>
            <a:r>
              <a:rPr lang="ru-RU" dirty="0" smtClean="0">
                <a:latin typeface="Arial" charset="0"/>
              </a:rPr>
              <a:t>.</a:t>
            </a:r>
            <a:endParaRPr lang="ru-RU" baseline="0" dirty="0" smtClean="0">
              <a:latin typeface="Arial" charset="0"/>
            </a:endParaRPr>
          </a:p>
          <a:p>
            <a:endParaRPr lang="ru-RU" baseline="0" dirty="0" smtClean="0">
              <a:latin typeface="Arial" charset="0"/>
            </a:endParaRPr>
          </a:p>
          <a:p>
            <a:endParaRPr lang="ru-RU" baseline="0" dirty="0" smtClean="0">
              <a:latin typeface="Arial" charset="0"/>
            </a:endParaRPr>
          </a:p>
          <a:p>
            <a:endParaRPr lang="ru-RU" dirty="0" smtClean="0">
              <a:latin typeface="Arial" charset="0"/>
            </a:endParaRPr>
          </a:p>
          <a:p>
            <a:endParaRPr lang="ru-RU" b="1" dirty="0" smtClean="0">
              <a:latin typeface="Arial" charset="0"/>
            </a:endParaRPr>
          </a:p>
        </p:txBody>
      </p:sp>
    </p:spTree>
    <p:extLst>
      <p:ext uri="{BB962C8B-B14F-4D97-AF65-F5344CB8AC3E}">
        <p14:creationId xmlns:p14="http://schemas.microsoft.com/office/powerpoint/2010/main" val="195900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ru-RU" dirty="0" smtClean="0">
                <a:latin typeface="Arial" charset="0"/>
              </a:rPr>
              <a:t>Желательно размещать  НПА, непосредственно регулирующие предоставление услуги, в целях обеспечения возможности ознакомления с ними заявителей. </a:t>
            </a:r>
          </a:p>
          <a:p>
            <a:endParaRPr lang="ru-RU" b="1" dirty="0" smtClean="0">
              <a:latin typeface="Arial" charset="0"/>
            </a:endParaRPr>
          </a:p>
        </p:txBody>
      </p:sp>
    </p:spTree>
    <p:extLst>
      <p:ext uri="{BB962C8B-B14F-4D97-AF65-F5344CB8AC3E}">
        <p14:creationId xmlns:p14="http://schemas.microsoft.com/office/powerpoint/2010/main" val="195900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dirty="0" smtClean="0">
                <a:latin typeface="Arial" charset="0"/>
              </a:rPr>
              <a:t>Следующая закладка называется «Рабочие документы». </a:t>
            </a:r>
            <a:r>
              <a:rPr lang="ru-RU" dirty="0" smtClean="0">
                <a:latin typeface="Arial" charset="0"/>
              </a:rPr>
              <a:t>Пространство закладки, аналогично предыдущей закладке для НПА, – это перечень рабочих документов услуги.</a:t>
            </a:r>
          </a:p>
          <a:p>
            <a:pPr marL="228600" indent="-228600"/>
            <a:r>
              <a:rPr lang="ru-RU" dirty="0" smtClean="0">
                <a:latin typeface="Arial" charset="0"/>
              </a:rPr>
              <a:t>Здесь располагаются все документы, которые используются в процессе оказания услуги. Рабочие документы, делятся на Входящие (или Документы от заявителя) и Исходящие (или Документы на выходе). На этой закладке добавляются все документы единым списком, независимо от того, входящий это документ или документ на выходе.</a:t>
            </a:r>
          </a:p>
          <a:p>
            <a:pPr marL="228600" indent="-228600"/>
            <a:r>
              <a:rPr lang="ru-RU" dirty="0" smtClean="0">
                <a:latin typeface="Arial" charset="0"/>
              </a:rPr>
              <a:t>Чтобы </a:t>
            </a:r>
            <a:r>
              <a:rPr lang="ru-RU" dirty="0" smtClean="0">
                <a:latin typeface="Arial" charset="0"/>
              </a:rPr>
              <a:t>добавить новый документ в </a:t>
            </a:r>
            <a:r>
              <a:rPr lang="ru-RU" b="1" dirty="0" smtClean="0">
                <a:latin typeface="Arial" charset="0"/>
              </a:rPr>
              <a:t>Рабочие документы</a:t>
            </a:r>
            <a:r>
              <a:rPr lang="ru-RU" dirty="0" smtClean="0">
                <a:latin typeface="Arial" charset="0"/>
              </a:rPr>
              <a:t> нужно нажать кнопку </a:t>
            </a:r>
            <a:r>
              <a:rPr lang="ru-RU" b="1" dirty="0" smtClean="0">
                <a:latin typeface="Arial" charset="0"/>
              </a:rPr>
              <a:t>Добавить. </a:t>
            </a:r>
            <a:r>
              <a:rPr lang="ru-RU" dirty="0" smtClean="0">
                <a:latin typeface="Arial" charset="0"/>
              </a:rPr>
              <a:t>После этого мы должны заполнить следующие поля:</a:t>
            </a:r>
            <a:endParaRPr lang="ru-RU" b="1" dirty="0" smtClean="0">
              <a:latin typeface="Arial" charset="0"/>
            </a:endParaRPr>
          </a:p>
          <a:p>
            <a:pPr marL="228600" indent="-228600"/>
            <a:r>
              <a:rPr lang="ru-RU" b="1" dirty="0" smtClean="0"/>
              <a:t>Наименование</a:t>
            </a:r>
            <a:r>
              <a:rPr lang="ru-RU" dirty="0" smtClean="0"/>
              <a:t> документа</a:t>
            </a:r>
            <a:r>
              <a:rPr lang="ru-RU" b="1" dirty="0" smtClean="0"/>
              <a:t> </a:t>
            </a:r>
            <a:r>
              <a:rPr lang="ru-RU" dirty="0" smtClean="0"/>
              <a:t>(обязательное поле) – наименование рабочего документа;</a:t>
            </a:r>
            <a:endParaRPr lang="ru-RU" b="1" dirty="0" smtClean="0"/>
          </a:p>
          <a:p>
            <a:pPr marL="228600" indent="-228600"/>
            <a:r>
              <a:rPr lang="ru-RU" b="1" dirty="0" smtClean="0"/>
              <a:t>Комментарий</a:t>
            </a:r>
            <a:r>
              <a:rPr lang="ru-RU" dirty="0" smtClean="0"/>
              <a:t> – комментарий к рабочему документу. В этом поле мы указываем дополнительную информацию. Она может относиться к особенностям заполнения, предоставления документа. Здесь может быть указано, какие именно лица предоставляют этот документ. Информация, которая должна обязательно присутствовать в этом документе и так далее. Комментарий добавляется с использованием встроенного текстового редактора. Чтобы перейти к редактору, нужно нажать на поле </a:t>
            </a:r>
            <a:r>
              <a:rPr lang="ru-RU" b="1" dirty="0" smtClean="0"/>
              <a:t>Комментарий</a:t>
            </a:r>
            <a:r>
              <a:rPr lang="ru-RU" dirty="0" smtClean="0"/>
              <a:t>.</a:t>
            </a:r>
            <a:endParaRPr lang="ru-RU" dirty="0" smtClean="0">
              <a:latin typeface="Arial" charset="0"/>
            </a:endParaRPr>
          </a:p>
          <a:p>
            <a:pPr marL="228600" indent="-228600"/>
            <a:r>
              <a:rPr lang="ru-RU" dirty="0" smtClean="0">
                <a:latin typeface="Arial" charset="0"/>
              </a:rPr>
              <a:t>Поля </a:t>
            </a:r>
            <a:r>
              <a:rPr lang="ru-RU" b="1" dirty="0" smtClean="0">
                <a:latin typeface="Arial" charset="0"/>
              </a:rPr>
              <a:t>Пример</a:t>
            </a:r>
            <a:r>
              <a:rPr lang="ru-RU" dirty="0" smtClean="0">
                <a:latin typeface="Arial" charset="0"/>
              </a:rPr>
              <a:t> и </a:t>
            </a:r>
            <a:r>
              <a:rPr lang="ru-RU" b="1" dirty="0" smtClean="0">
                <a:latin typeface="Arial" charset="0"/>
              </a:rPr>
              <a:t>Шаблон</a:t>
            </a:r>
            <a:r>
              <a:rPr lang="ru-RU" dirty="0" smtClean="0">
                <a:latin typeface="Arial" charset="0"/>
              </a:rPr>
              <a:t> документа служат для прикрепления соответствующего файла. Как правило эти формы представлены в приложениях к тексту регламента. Если в приложении представлен чистый бланк документа, то мы заносим его в поле </a:t>
            </a:r>
            <a:r>
              <a:rPr lang="ru-RU" b="1" dirty="0" smtClean="0">
                <a:latin typeface="Arial" charset="0"/>
              </a:rPr>
              <a:t>Шаблон</a:t>
            </a:r>
            <a:r>
              <a:rPr lang="ru-RU" dirty="0" smtClean="0">
                <a:latin typeface="Arial" charset="0"/>
              </a:rPr>
              <a:t>. Если же имеется образец заполнения его, то в поле </a:t>
            </a:r>
            <a:r>
              <a:rPr lang="ru-RU" b="1" dirty="0" smtClean="0">
                <a:latin typeface="Arial" charset="0"/>
              </a:rPr>
              <a:t>Пример</a:t>
            </a:r>
            <a:r>
              <a:rPr lang="ru-RU" dirty="0" smtClean="0">
                <a:latin typeface="Arial" charset="0"/>
              </a:rPr>
              <a:t>. Для добавления файла используйте кнопку </a:t>
            </a:r>
            <a:r>
              <a:rPr lang="ru-RU" b="1" dirty="0" smtClean="0">
                <a:latin typeface="Arial" charset="0"/>
              </a:rPr>
              <a:t>Выбрать</a:t>
            </a:r>
            <a:r>
              <a:rPr lang="ru-RU" dirty="0" smtClean="0">
                <a:latin typeface="Arial" charset="0"/>
              </a:rPr>
              <a:t> рядом с полем, появится окно Проводника (как при прикреплении файла с текстом НПА). Выбираем необходимый файл с помощью мыши и нажимаем кнопку </a:t>
            </a:r>
            <a:r>
              <a:rPr lang="ru-RU" b="1" dirty="0" err="1" smtClean="0">
                <a:latin typeface="Arial" charset="0"/>
              </a:rPr>
              <a:t>Open</a:t>
            </a:r>
            <a:r>
              <a:rPr lang="ru-RU" b="1" dirty="0" smtClean="0">
                <a:latin typeface="Arial" charset="0"/>
              </a:rPr>
              <a:t> (Открыть)</a:t>
            </a:r>
            <a:r>
              <a:rPr lang="ru-RU" dirty="0" smtClean="0">
                <a:latin typeface="Arial" charset="0"/>
              </a:rPr>
              <a:t>.</a:t>
            </a:r>
          </a:p>
          <a:p>
            <a:pPr marL="228600" indent="-228600"/>
            <a:r>
              <a:rPr lang="ru-RU" b="1" dirty="0" smtClean="0"/>
              <a:t>Ссылка </a:t>
            </a:r>
            <a:r>
              <a:rPr lang="ru-RU" dirty="0" smtClean="0"/>
              <a:t> – </a:t>
            </a:r>
            <a:r>
              <a:rPr lang="ru-RU" b="0" dirty="0" smtClean="0"/>
              <a:t>адрес в сети Интернет может </a:t>
            </a:r>
            <a:r>
              <a:rPr lang="ru-RU" dirty="0" smtClean="0"/>
              <a:t>содержать ссылку на электронный образ рабочего документа; </a:t>
            </a:r>
          </a:p>
          <a:p>
            <a:pPr marL="228600" indent="-228600"/>
            <a:r>
              <a:rPr lang="ru-RU" b="1" dirty="0" smtClean="0"/>
              <a:t>Наименование ссылки</a:t>
            </a:r>
            <a:r>
              <a:rPr lang="ru-RU" dirty="0" smtClean="0"/>
              <a:t> – строка, которая будет отображаться в виде ссылки;</a:t>
            </a:r>
          </a:p>
          <a:p>
            <a:pPr marL="228600" indent="-228600"/>
            <a:r>
              <a:rPr lang="ru-RU" b="1" dirty="0" smtClean="0">
                <a:latin typeface="Arial" charset="0"/>
              </a:rPr>
              <a:t>Тип документа </a:t>
            </a:r>
            <a:r>
              <a:rPr lang="ru-RU" dirty="0" smtClean="0">
                <a:latin typeface="Arial" charset="0"/>
              </a:rPr>
              <a:t>– выбор типа документа из выпадающего списка, элементы которого задаются в справочнике «Типы рабочих документов». </a:t>
            </a:r>
          </a:p>
          <a:p>
            <a:pPr marL="228600" indent="-228600"/>
            <a:r>
              <a:rPr lang="ru-RU" b="1" dirty="0" smtClean="0">
                <a:latin typeface="Arial" charset="0"/>
              </a:rPr>
              <a:t>Административный уровень</a:t>
            </a:r>
            <a:r>
              <a:rPr lang="ru-RU" dirty="0" smtClean="0">
                <a:latin typeface="Arial" charset="0"/>
              </a:rPr>
              <a:t> – уровень документа (услуги), </a:t>
            </a:r>
            <a:r>
              <a:rPr lang="ru-RU" sz="1200" kern="1200" dirty="0" smtClean="0">
                <a:solidFill>
                  <a:schemeClr val="tx1"/>
                </a:solidFill>
                <a:effectLst/>
                <a:latin typeface="+mn-lt"/>
                <a:ea typeface="+mn-ea"/>
                <a:cs typeface="+mn-cs"/>
              </a:rPr>
              <a:t>на котором создается данный документ.</a:t>
            </a:r>
          </a:p>
          <a:p>
            <a:pPr marL="228600" indent="-228600"/>
            <a:r>
              <a:rPr lang="ru-RU" b="1" dirty="0" smtClean="0">
                <a:latin typeface="Arial" charset="0"/>
              </a:rPr>
              <a:t>Способы получения </a:t>
            </a:r>
            <a:r>
              <a:rPr lang="ru-RU" dirty="0" smtClean="0"/>
              <a:t>(обязательное поле)</a:t>
            </a:r>
            <a:r>
              <a:rPr lang="ru-RU" dirty="0" smtClean="0">
                <a:latin typeface="Arial" charset="0"/>
              </a:rPr>
              <a:t>– в данном поле нужно</a:t>
            </a:r>
            <a:r>
              <a:rPr lang="ru-RU" baseline="0" dirty="0" smtClean="0">
                <a:latin typeface="Arial" charset="0"/>
              </a:rPr>
              <a:t> проставить галочки напротив требуемых значений. </a:t>
            </a:r>
            <a:r>
              <a:rPr lang="ru-RU" sz="1200" kern="1200" dirty="0" smtClean="0">
                <a:solidFill>
                  <a:schemeClr val="tx1"/>
                </a:solidFill>
                <a:effectLst/>
                <a:latin typeface="+mn-lt"/>
                <a:ea typeface="+mn-ea"/>
                <a:cs typeface="+mn-cs"/>
              </a:rPr>
              <a:t>Если есть возможность получить данный документ в электронном виде, выберите значение «</a:t>
            </a:r>
            <a:r>
              <a:rPr lang="ru-RU" sz="1200" i="1" kern="1200" dirty="0" smtClean="0">
                <a:solidFill>
                  <a:schemeClr val="tx1"/>
                </a:solidFill>
                <a:effectLst/>
                <a:latin typeface="+mn-lt"/>
                <a:ea typeface="+mn-ea"/>
                <a:cs typeface="+mn-cs"/>
              </a:rPr>
              <a:t>Электронный</a:t>
            </a:r>
            <a:r>
              <a:rPr lang="ru-RU" sz="1200" kern="1200" dirty="0" smtClean="0">
                <a:solidFill>
                  <a:schemeClr val="tx1"/>
                </a:solidFill>
                <a:effectLst/>
                <a:latin typeface="+mn-lt"/>
                <a:ea typeface="+mn-ea"/>
                <a:cs typeface="+mn-cs"/>
              </a:rPr>
              <a:t>», если есть возможность получить документ в бумажном виде, выберите значение «</a:t>
            </a:r>
            <a:r>
              <a:rPr lang="ru-RU" sz="1200" i="1" kern="1200" dirty="0" smtClean="0">
                <a:solidFill>
                  <a:schemeClr val="tx1"/>
                </a:solidFill>
                <a:effectLst/>
                <a:latin typeface="+mn-lt"/>
                <a:ea typeface="+mn-ea"/>
                <a:cs typeface="+mn-cs"/>
              </a:rPr>
              <a:t>Бумажный</a:t>
            </a:r>
            <a:r>
              <a:rPr lang="ru-RU" sz="1200" kern="1200" dirty="0" smtClean="0">
                <a:solidFill>
                  <a:schemeClr val="tx1"/>
                </a:solidFill>
                <a:effectLst/>
                <a:latin typeface="+mn-lt"/>
                <a:ea typeface="+mn-ea"/>
                <a:cs typeface="+mn-cs"/>
              </a:rPr>
              <a:t>».</a:t>
            </a:r>
          </a:p>
          <a:p>
            <a:endParaRPr lang="ru-RU" baseline="0" dirty="0" smtClean="0">
              <a:latin typeface="Arial" charset="0"/>
            </a:endParaRPr>
          </a:p>
          <a:p>
            <a:pPr marL="228600" indent="-228600"/>
            <a:endParaRPr lang="ru-RU" dirty="0" smtClean="0">
              <a:latin typeface="Arial" charset="0"/>
            </a:endParaRPr>
          </a:p>
        </p:txBody>
      </p:sp>
    </p:spTree>
    <p:extLst>
      <p:ext uri="{BB962C8B-B14F-4D97-AF65-F5344CB8AC3E}">
        <p14:creationId xmlns:p14="http://schemas.microsoft.com/office/powerpoint/2010/main" val="98577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28600" indent="-228600"/>
            <a:r>
              <a:rPr lang="ru-RU" b="1" dirty="0" smtClean="0"/>
              <a:t>Услуга </a:t>
            </a:r>
            <a:r>
              <a:rPr lang="ru-RU" dirty="0" smtClean="0"/>
              <a:t>– в данном поле </a:t>
            </a:r>
            <a:r>
              <a:rPr lang="ru-RU" sz="1200" kern="1200" dirty="0" smtClean="0">
                <a:solidFill>
                  <a:schemeClr val="tx1"/>
                </a:solidFill>
                <a:effectLst/>
                <a:latin typeface="+mn-lt"/>
                <a:ea typeface="+mn-ea"/>
                <a:cs typeface="+mn-cs"/>
              </a:rPr>
              <a:t>указывается услуга, результатом оказания которой является данный документ. Заполняется с</a:t>
            </a:r>
            <a:r>
              <a:rPr lang="ru-RU" sz="1200" kern="1200" baseline="0" dirty="0" smtClean="0">
                <a:solidFill>
                  <a:schemeClr val="tx1"/>
                </a:solidFill>
                <a:effectLst/>
                <a:latin typeface="+mn-lt"/>
                <a:ea typeface="+mn-ea"/>
                <a:cs typeface="+mn-cs"/>
              </a:rPr>
              <a:t> помощью кнопки </a:t>
            </a:r>
            <a:r>
              <a:rPr lang="ru-RU" sz="1200" b="1" kern="1200" baseline="0" dirty="0" smtClean="0">
                <a:solidFill>
                  <a:schemeClr val="tx1"/>
                </a:solidFill>
                <a:effectLst/>
                <a:latin typeface="+mn-lt"/>
                <a:ea typeface="+mn-ea"/>
                <a:cs typeface="+mn-cs"/>
              </a:rPr>
              <a:t>Выбрать</a:t>
            </a:r>
            <a:r>
              <a:rPr lang="ru-RU" sz="1200" kern="1200" baseline="0" dirty="0" smtClean="0">
                <a:solidFill>
                  <a:schemeClr val="tx1"/>
                </a:solidFill>
                <a:effectLst/>
                <a:latin typeface="+mn-lt"/>
                <a:ea typeface="+mn-ea"/>
                <a:cs typeface="+mn-cs"/>
              </a:rPr>
              <a:t>. В открывшемся окне нужно выбрать требуемую услугу. Или указать </a:t>
            </a:r>
            <a:r>
              <a:rPr lang="ru-RU" sz="1200" b="1" kern="1200" baseline="0" dirty="0" smtClean="0">
                <a:solidFill>
                  <a:schemeClr val="tx1"/>
                </a:solidFill>
                <a:effectLst/>
                <a:latin typeface="+mn-lt"/>
                <a:ea typeface="+mn-ea"/>
                <a:cs typeface="+mn-cs"/>
              </a:rPr>
              <a:t>Другой </a:t>
            </a:r>
            <a:r>
              <a:rPr lang="ru-RU" sz="1200" b="0" kern="1200" baseline="0" dirty="0" smtClean="0">
                <a:solidFill>
                  <a:schemeClr val="tx1"/>
                </a:solidFill>
                <a:effectLst/>
                <a:latin typeface="+mn-lt"/>
                <a:ea typeface="+mn-ea"/>
                <a:cs typeface="+mn-cs"/>
              </a:rPr>
              <a:t> способ получения документа, вставив описание этого действия ниже в поле редактора.</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dirty="0" smtClean="0"/>
              <a:t>Для документов можно добавить </a:t>
            </a:r>
            <a:r>
              <a:rPr lang="ru-RU" b="1" dirty="0" smtClean="0"/>
              <a:t>Комментарий</a:t>
            </a:r>
            <a:r>
              <a:rPr lang="ru-RU" dirty="0" smtClean="0"/>
              <a:t>, который описывает, какую информацию должен содержать документ</a:t>
            </a:r>
            <a:r>
              <a:rPr lang="ru-RU" baseline="0" dirty="0" smtClean="0"/>
              <a:t> и </a:t>
            </a:r>
            <a:r>
              <a:rPr lang="ru-RU" b="1" baseline="0" dirty="0" smtClean="0"/>
              <a:t>Инструкции по получению</a:t>
            </a:r>
            <a:r>
              <a:rPr lang="ru-RU" b="0" baseline="0" dirty="0" smtClean="0"/>
              <a:t>, если документ является результатом другой услуги (или услуги необходимой и обязательной).</a:t>
            </a:r>
            <a:endParaRPr lang="ru-RU" dirty="0" smtClean="0"/>
          </a:p>
          <a:p>
            <a:pPr marL="228600" indent="-228600"/>
            <a:r>
              <a:rPr lang="ru-RU" sz="1200" b="1" dirty="0" smtClean="0"/>
              <a:t>Получение без участия заявителя</a:t>
            </a:r>
            <a:r>
              <a:rPr lang="ru-RU" sz="1200" b="0" dirty="0" smtClean="0"/>
              <a:t>, заполнение данного поля обязательно для документов, которые запрашиваются в рамках</a:t>
            </a:r>
            <a:r>
              <a:rPr lang="ru-RU" sz="1200" b="0" baseline="0" dirty="0" smtClean="0"/>
              <a:t> межведомственного взаимодействия.</a:t>
            </a:r>
            <a:endParaRPr lang="ru-RU" sz="1200" b="0" kern="1200" baseline="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sz="1200" b="1" kern="1200" dirty="0" err="1" smtClean="0">
                <a:solidFill>
                  <a:schemeClr val="tx1"/>
                </a:solidFill>
                <a:effectLst/>
                <a:latin typeface="+mn-lt"/>
                <a:ea typeface="+mn-ea"/>
                <a:cs typeface="+mn-cs"/>
              </a:rPr>
              <a:t>Ответсвенный</a:t>
            </a:r>
            <a:r>
              <a:rPr lang="ru-RU" sz="1200" b="1" kern="1200" dirty="0" smtClean="0">
                <a:solidFill>
                  <a:schemeClr val="tx1"/>
                </a:solidFill>
                <a:effectLst/>
                <a:latin typeface="+mn-lt"/>
                <a:ea typeface="+mn-ea"/>
                <a:cs typeface="+mn-cs"/>
              </a:rPr>
              <a:t> ОГВ</a:t>
            </a:r>
            <a:r>
              <a:rPr lang="ru-RU" sz="1200" kern="1200" dirty="0" smtClean="0">
                <a:solidFill>
                  <a:schemeClr val="tx1"/>
                </a:solidFill>
                <a:effectLst/>
                <a:latin typeface="+mn-lt"/>
                <a:ea typeface="+mn-ea"/>
                <a:cs typeface="+mn-cs"/>
              </a:rPr>
              <a:t>– в данном поле указывается орган власти, в распоряжении которого находится данный документ (в случае если получение документа не требует участия заявителя). Заполняется с помощью кнопки </a:t>
            </a:r>
            <a:r>
              <a:rPr lang="ru-RU" sz="1200" b="1" kern="1200" dirty="0" smtClean="0">
                <a:solidFill>
                  <a:schemeClr val="tx1"/>
                </a:solidFill>
                <a:effectLst/>
                <a:latin typeface="+mn-lt"/>
                <a:ea typeface="+mn-ea"/>
                <a:cs typeface="+mn-cs"/>
              </a:rPr>
              <a:t>Выбрать</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В открывшемся окне следует выбрать требуемую организацию. Или указать </a:t>
            </a:r>
            <a:r>
              <a:rPr lang="ru-RU" sz="1200" b="1" kern="1200" baseline="0" dirty="0" smtClean="0">
                <a:solidFill>
                  <a:schemeClr val="tx1"/>
                </a:solidFill>
                <a:effectLst/>
                <a:latin typeface="+mn-lt"/>
                <a:ea typeface="+mn-ea"/>
                <a:cs typeface="+mn-cs"/>
              </a:rPr>
              <a:t>Другую </a:t>
            </a:r>
            <a:r>
              <a:rPr lang="ru-RU" sz="1200" b="0" kern="1200" baseline="0" dirty="0" smtClean="0">
                <a:solidFill>
                  <a:schemeClr val="tx1"/>
                </a:solidFill>
                <a:effectLst/>
                <a:latin typeface="+mn-lt"/>
                <a:ea typeface="+mn-ea"/>
                <a:cs typeface="+mn-cs"/>
              </a:rPr>
              <a:t> организацию, вставив ее ниже в поле редактора.</a:t>
            </a:r>
            <a:endParaRPr lang="ru-RU" dirty="0" smtClean="0">
              <a:latin typeface="Arial" charset="0"/>
            </a:endParaRPr>
          </a:p>
          <a:p>
            <a:pPr marL="228600" indent="-228600"/>
            <a:endParaRPr lang="ru-RU" dirty="0" smtClean="0">
              <a:latin typeface="Arial" charset="0"/>
            </a:endParaRPr>
          </a:p>
          <a:p>
            <a:endParaRPr lang="ru-RU" baseline="0" dirty="0" smtClean="0">
              <a:latin typeface="Arial" charset="0"/>
            </a:endParaRPr>
          </a:p>
        </p:txBody>
      </p:sp>
    </p:spTree>
    <p:extLst>
      <p:ext uri="{BB962C8B-B14F-4D97-AF65-F5344CB8AC3E}">
        <p14:creationId xmlns:p14="http://schemas.microsoft.com/office/powerpoint/2010/main" val="98577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28600" indent="-228600"/>
            <a:r>
              <a:rPr lang="ru-RU" dirty="0" smtClean="0">
                <a:latin typeface="Arial" charset="0"/>
              </a:rPr>
              <a:t>Документы, перечисленные на закладке «Рабочие документы» группируются</a:t>
            </a:r>
            <a:r>
              <a:rPr lang="ru-RU" baseline="0" dirty="0" smtClean="0">
                <a:latin typeface="Arial" charset="0"/>
              </a:rPr>
              <a:t> на Портале в раскрывающихся закладках </a:t>
            </a:r>
            <a:r>
              <a:rPr lang="ru-RU" b="1" baseline="0" dirty="0" smtClean="0">
                <a:latin typeface="Arial" charset="0"/>
              </a:rPr>
              <a:t>Документы, необходимые для получения услуги </a:t>
            </a:r>
            <a:r>
              <a:rPr lang="ru-RU" baseline="0" dirty="0" smtClean="0">
                <a:latin typeface="Arial" charset="0"/>
              </a:rPr>
              <a:t>и </a:t>
            </a:r>
            <a:r>
              <a:rPr lang="ru-RU" b="1" baseline="0" dirty="0" smtClean="0">
                <a:latin typeface="Arial" charset="0"/>
              </a:rPr>
              <a:t>Документы, предоставляемые по завершении оказания услуги </a:t>
            </a:r>
            <a:r>
              <a:rPr lang="ru-RU" b="0" baseline="0" dirty="0" smtClean="0">
                <a:latin typeface="Arial" charset="0"/>
              </a:rPr>
              <a:t>в зависимости от порядка их выбора на закладке «Процедуры». Если на закладке «Рабочие документы» заполнены все необходимые поля, то у заявителя будет возможность не только ознакомиться с полным перечнем требований к предоставляемым документам, но и распечатать и заполнить необходимые бланки. </a:t>
            </a:r>
            <a:endParaRPr lang="ru-RU" b="1" dirty="0" smtClean="0">
              <a:latin typeface="Arial" charset="0"/>
            </a:endParaRPr>
          </a:p>
        </p:txBody>
      </p:sp>
    </p:spTree>
    <p:extLst>
      <p:ext uri="{BB962C8B-B14F-4D97-AF65-F5344CB8AC3E}">
        <p14:creationId xmlns:p14="http://schemas.microsoft.com/office/powerpoint/2010/main" val="985775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ru-RU" dirty="0" smtClean="0">
                <a:latin typeface="Arial" charset="0"/>
              </a:rPr>
              <a:t>Следующая закладка окна ГУ, которую мы должны рассмотреть, называется «Процедуры».</a:t>
            </a:r>
          </a:p>
          <a:p>
            <a:r>
              <a:rPr lang="ru-RU" sz="1200" kern="1200" dirty="0" smtClean="0">
                <a:solidFill>
                  <a:schemeClr val="tx1"/>
                </a:solidFill>
                <a:effectLst/>
                <a:latin typeface="+mn-lt"/>
                <a:ea typeface="+mn-ea"/>
                <a:cs typeface="+mn-cs"/>
              </a:rPr>
              <a:t>На данной закладке вносится информация об административных процедурах, входящих в процедуры взаимодействия</a:t>
            </a:r>
            <a:r>
              <a:rPr lang="ru-RU" sz="1200" kern="1200" baseline="0" dirty="0" smtClean="0">
                <a:solidFill>
                  <a:schemeClr val="tx1"/>
                </a:solidFill>
                <a:effectLst/>
                <a:latin typeface="+mn-lt"/>
                <a:ea typeface="+mn-ea"/>
                <a:cs typeface="+mn-cs"/>
              </a:rPr>
              <a:t> с заявителем при</a:t>
            </a:r>
            <a:r>
              <a:rPr lang="ru-RU" sz="1200" kern="1200" dirty="0" smtClean="0">
                <a:solidFill>
                  <a:schemeClr val="tx1"/>
                </a:solidFill>
                <a:effectLst/>
                <a:latin typeface="+mn-lt"/>
                <a:ea typeface="+mn-ea"/>
                <a:cs typeface="+mn-cs"/>
              </a:rPr>
              <a:t> предоставлении услуги.</a:t>
            </a:r>
          </a:p>
          <a:p>
            <a:r>
              <a:rPr lang="ru-RU" sz="1200" kern="1200" dirty="0" smtClean="0">
                <a:solidFill>
                  <a:schemeClr val="tx1"/>
                </a:solidFill>
                <a:effectLst/>
                <a:latin typeface="+mn-lt"/>
                <a:ea typeface="+mn-ea"/>
                <a:cs typeface="+mn-cs"/>
              </a:rPr>
              <a:t>Для каждой процедуры указываются возможные цели обращения заявителей за общим результатом услуги. В том случае, если результат предоставления услуги не подразумевает нескольких вариантов (целей) обращения заявителя, наименование цели обращения делается аналогичным наименованию соответствующего результата предоставления услуги. Если нормативно закрепленная форма обращения заявителя подразумевает возможность выбора заявителем различных вариантов итоговых результатов услуги, для каждого из этих вариантов описывается своя цель обращения. </a:t>
            </a:r>
            <a:endParaRPr lang="ru-RU" dirty="0" smtClean="0">
              <a:latin typeface="Arial" charset="0"/>
            </a:endParaRPr>
          </a:p>
          <a:p>
            <a:pPr marL="228600" indent="-228600"/>
            <a:r>
              <a:rPr lang="ru-RU" sz="1200" dirty="0" smtClean="0">
                <a:latin typeface="Arial" charset="0"/>
              </a:rPr>
              <a:t>Если для услуги может быть указано несколько административных процедур - нажимаем на кнопку </a:t>
            </a:r>
            <a:r>
              <a:rPr lang="ru-RU" sz="1200" b="1" dirty="0" smtClean="0">
                <a:latin typeface="Arial" charset="0"/>
              </a:rPr>
              <a:t>Добавить</a:t>
            </a:r>
            <a:r>
              <a:rPr lang="ru-RU" sz="1200" b="0" dirty="0" smtClean="0">
                <a:latin typeface="Arial" charset="0"/>
              </a:rPr>
              <a:t>,</a:t>
            </a:r>
            <a:r>
              <a:rPr lang="ru-RU" sz="1200" b="0" baseline="0" dirty="0" smtClean="0">
                <a:latin typeface="Arial" charset="0"/>
              </a:rPr>
              <a:t> указываем </a:t>
            </a:r>
            <a:r>
              <a:rPr lang="ru-RU" sz="1200" b="1" baseline="0" dirty="0" smtClean="0">
                <a:latin typeface="Arial" charset="0"/>
              </a:rPr>
              <a:t>Наименование</a:t>
            </a:r>
            <a:r>
              <a:rPr lang="ru-RU" sz="1200" b="0" baseline="0" dirty="0" smtClean="0">
                <a:latin typeface="Arial" charset="0"/>
              </a:rPr>
              <a:t> процедуры</a:t>
            </a:r>
            <a:r>
              <a:rPr lang="ru-RU" sz="1200" b="1" baseline="0" dirty="0" smtClean="0">
                <a:latin typeface="Arial" charset="0"/>
              </a:rPr>
              <a:t>.</a:t>
            </a:r>
          </a:p>
          <a:p>
            <a:pPr marL="228600" indent="-228600"/>
            <a:r>
              <a:rPr lang="ru-RU" sz="1200" b="0" baseline="0" dirty="0" smtClean="0">
                <a:latin typeface="Arial" charset="0"/>
              </a:rPr>
              <a:t>В открывшейся вкладке </a:t>
            </a:r>
            <a:r>
              <a:rPr lang="ru-RU" b="1" baseline="0" dirty="0" smtClean="0">
                <a:latin typeface="Arial" charset="0"/>
              </a:rPr>
              <a:t>Сведения </a:t>
            </a:r>
            <a:r>
              <a:rPr lang="ru-RU" b="0" baseline="0" dirty="0" smtClean="0">
                <a:latin typeface="Arial" charset="0"/>
              </a:rPr>
              <a:t>м</a:t>
            </a:r>
            <a:r>
              <a:rPr lang="ru-RU" sz="1200" b="0" baseline="0" dirty="0" smtClean="0">
                <a:latin typeface="Arial" charset="0"/>
              </a:rPr>
              <a:t>ы должны заполнить следующие поля:</a:t>
            </a:r>
          </a:p>
          <a:p>
            <a:pPr marL="228600" indent="-228600">
              <a:buFont typeface="+mj-lt"/>
              <a:buAutoNum type="arabicParenR"/>
            </a:pPr>
            <a:r>
              <a:rPr lang="ru-RU" sz="1200" b="1" baseline="0" dirty="0" smtClean="0">
                <a:latin typeface="Arial" charset="0"/>
              </a:rPr>
              <a:t>Общие сведения</a:t>
            </a:r>
            <a:r>
              <a:rPr lang="ru-RU" sz="1200" b="0" baseline="0" dirty="0" smtClean="0">
                <a:latin typeface="Arial" charset="0"/>
              </a:rPr>
              <a:t> административной процедуры – (обязательное);</a:t>
            </a:r>
          </a:p>
          <a:p>
            <a:pPr marL="228600" indent="-228600">
              <a:buFont typeface="+mj-lt"/>
              <a:buAutoNum type="arabicParenR"/>
            </a:pPr>
            <a:r>
              <a:rPr lang="ru-RU" sz="1200" b="1" baseline="0" dirty="0" smtClean="0">
                <a:latin typeface="Arial" charset="0"/>
              </a:rPr>
              <a:t>Дополнительно</a:t>
            </a:r>
            <a:r>
              <a:rPr lang="ru-RU" sz="1200" b="0" baseline="0" dirty="0" smtClean="0">
                <a:latin typeface="Arial" charset="0"/>
              </a:rPr>
              <a:t>, где отражается результат завершения административной процедуры;</a:t>
            </a:r>
          </a:p>
          <a:p>
            <a:pPr marL="228600" indent="-228600">
              <a:buFont typeface="+mj-lt"/>
              <a:buAutoNum type="arabicParenR"/>
            </a:pPr>
            <a:r>
              <a:rPr lang="ru-RU" sz="1200" b="1" baseline="0" dirty="0" smtClean="0">
                <a:latin typeface="Arial" charset="0"/>
              </a:rPr>
              <a:t>НПА. </a:t>
            </a:r>
            <a:r>
              <a:rPr lang="ru-RU" sz="1200" kern="1200" dirty="0" smtClean="0">
                <a:solidFill>
                  <a:schemeClr val="tx1"/>
                </a:solidFill>
                <a:effectLst/>
                <a:latin typeface="+mn-lt"/>
                <a:ea typeface="+mn-ea"/>
                <a:cs typeface="+mn-cs"/>
              </a:rPr>
              <a:t>В списке нормативно-правовых актов поставьте галочку напротив тех документов, которые регламентируют именно эту процедуру </a:t>
            </a:r>
            <a:r>
              <a:rPr lang="ru-RU" sz="1200" b="0" baseline="0" dirty="0" smtClean="0">
                <a:latin typeface="Arial" charset="0"/>
              </a:rPr>
              <a:t>– (обязательное);</a:t>
            </a:r>
          </a:p>
          <a:p>
            <a:pPr marL="228600" indent="-228600">
              <a:buFont typeface="+mj-lt"/>
              <a:buAutoNum type="arabicParenR"/>
            </a:pPr>
            <a:r>
              <a:rPr lang="ru-RU" sz="1200" b="1" baseline="0" dirty="0" smtClean="0">
                <a:latin typeface="Arial" charset="0"/>
              </a:rPr>
              <a:t>Категории получателей</a:t>
            </a:r>
            <a:r>
              <a:rPr lang="ru-RU" sz="1200" b="0" baseline="0" dirty="0" smtClean="0">
                <a:latin typeface="Arial" charset="0"/>
              </a:rPr>
              <a:t>, где </a:t>
            </a:r>
            <a:r>
              <a:rPr lang="ru-RU" sz="1200" kern="1200" dirty="0" smtClean="0">
                <a:solidFill>
                  <a:schemeClr val="tx1"/>
                </a:solidFill>
                <a:effectLst/>
                <a:latin typeface="+mn-lt"/>
                <a:ea typeface="+mn-ea"/>
                <a:cs typeface="+mn-cs"/>
              </a:rPr>
              <a:t>необходимо добавить те категории лиц, которые могут обратиться за предоставлением данной ГУ в рамках описываемой процедуры. В поле </a:t>
            </a:r>
            <a:r>
              <a:rPr lang="ru-RU" sz="1200" b="1" kern="1200" dirty="0" smtClean="0">
                <a:solidFill>
                  <a:schemeClr val="tx1"/>
                </a:solidFill>
                <a:effectLst/>
                <a:latin typeface="+mn-lt"/>
                <a:ea typeface="+mn-ea"/>
                <a:cs typeface="+mn-cs"/>
              </a:rPr>
              <a:t>Комментарий</a:t>
            </a:r>
            <a:r>
              <a:rPr lang="ru-RU" sz="1200" kern="1200" dirty="0" smtClean="0">
                <a:solidFill>
                  <a:schemeClr val="tx1"/>
                </a:solidFill>
                <a:effectLst/>
                <a:latin typeface="+mn-lt"/>
                <a:ea typeface="+mn-ea"/>
                <a:cs typeface="+mn-cs"/>
              </a:rPr>
              <a:t> (обязательно для заполнения) введите комментарий для выбранной категории получателей.</a:t>
            </a:r>
          </a:p>
          <a:p>
            <a:pPr marL="228600" indent="-228600">
              <a:buFont typeface="+mj-lt"/>
              <a:buAutoNum type="arabicParenR"/>
            </a:pPr>
            <a:r>
              <a:rPr lang="ru-RU" sz="1200" b="1" kern="1200" baseline="0" dirty="0" smtClean="0">
                <a:solidFill>
                  <a:schemeClr val="tx1"/>
                </a:solidFill>
                <a:effectLst/>
                <a:latin typeface="+mn-lt"/>
                <a:ea typeface="+mn-ea"/>
                <a:cs typeface="+mn-cs"/>
              </a:rPr>
              <a:t>Формы обращения. </a:t>
            </a:r>
            <a:r>
              <a:rPr lang="ru-RU" sz="1200" kern="1200" dirty="0" smtClean="0">
                <a:solidFill>
                  <a:schemeClr val="tx1"/>
                </a:solidFill>
                <a:effectLst/>
                <a:latin typeface="+mn-lt"/>
                <a:ea typeface="+mn-ea"/>
                <a:cs typeface="+mn-cs"/>
              </a:rPr>
              <a:t>На данной закладке указываются все возможные способы обращения за получением данной ГУ, в рамках описываемой процедуры, а так же все возможные способы получения ответа на обращение, с указанием сроков получения ответа</a:t>
            </a:r>
            <a:r>
              <a:rPr lang="ru-RU" sz="1200" kern="1200" baseline="0" dirty="0" smtClean="0">
                <a:solidFill>
                  <a:schemeClr val="tx1"/>
                </a:solidFill>
                <a:effectLst/>
                <a:latin typeface="+mn-lt"/>
                <a:ea typeface="+mn-ea"/>
                <a:cs typeface="+mn-cs"/>
              </a:rPr>
              <a:t> - </a:t>
            </a:r>
            <a:r>
              <a:rPr lang="ru-RU" sz="1200" b="0" baseline="0" dirty="0" smtClean="0">
                <a:latin typeface="Arial" charset="0"/>
              </a:rPr>
              <a:t>(обязательное);</a:t>
            </a:r>
          </a:p>
          <a:p>
            <a:pPr marL="228600" indent="-228600">
              <a:buFont typeface="+mj-lt"/>
              <a:buAutoNum type="arabicParenR"/>
            </a:pPr>
            <a:r>
              <a:rPr lang="ru-RU" sz="1200" b="1" baseline="0" dirty="0" smtClean="0">
                <a:latin typeface="Arial" charset="0"/>
              </a:rPr>
              <a:t>Основания для отказа / приостановления - </a:t>
            </a:r>
            <a:r>
              <a:rPr lang="ru-RU" sz="1200" kern="1200" dirty="0" smtClean="0">
                <a:solidFill>
                  <a:schemeClr val="tx1"/>
                </a:solidFill>
                <a:effectLst/>
                <a:latin typeface="+mn-lt"/>
                <a:ea typeface="+mn-ea"/>
                <a:cs typeface="+mn-cs"/>
              </a:rPr>
              <a:t>указываются наименование и описание всех оснований для отказа в предоставлении ГУ в рамках описываемой процедуры.</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1" kern="1200" baseline="0" dirty="0" smtClean="0">
                <a:solidFill>
                  <a:schemeClr val="tx1"/>
                </a:solidFill>
                <a:effectLst/>
                <a:latin typeface="+mn-lt"/>
                <a:ea typeface="+mn-ea"/>
                <a:cs typeface="+mn-cs"/>
              </a:rPr>
              <a:t>Оплата. </a:t>
            </a:r>
            <a:r>
              <a:rPr lang="ru-RU" sz="1200" kern="1200" dirty="0" smtClean="0">
                <a:solidFill>
                  <a:schemeClr val="tx1"/>
                </a:solidFill>
                <a:effectLst/>
                <a:latin typeface="+mn-lt"/>
                <a:ea typeface="+mn-ea"/>
                <a:cs typeface="+mn-cs"/>
              </a:rPr>
              <a:t>На данной закладке указываются наименование, тип, размер оплаты предоставления ГУ. При необходимости можно указать описание платежа. ( </a:t>
            </a:r>
            <a:r>
              <a:rPr lang="ru-RU" sz="1200" i="1" kern="1200" dirty="0" smtClean="0">
                <a:solidFill>
                  <a:schemeClr val="tx1"/>
                </a:solidFill>
                <a:effectLst/>
                <a:latin typeface="+mn-lt"/>
                <a:ea typeface="+mn-ea"/>
                <a:cs typeface="+mn-cs"/>
              </a:rPr>
              <a:t>Если услуга предоставляется бесплатно заполните поле выбора  </a:t>
            </a:r>
            <a:r>
              <a:rPr lang="ru-RU" sz="1200" b="1" i="1" kern="1200" dirty="0" smtClean="0">
                <a:solidFill>
                  <a:schemeClr val="tx1"/>
                </a:solidFill>
                <a:effectLst/>
                <a:latin typeface="+mn-lt"/>
                <a:ea typeface="+mn-ea"/>
                <a:cs typeface="+mn-cs"/>
              </a:rPr>
              <a:t>Предоставляется бесплатно </a:t>
            </a:r>
            <a:r>
              <a:rPr lang="ru-RU" sz="1200" b="0" i="1" kern="1200" dirty="0" smtClean="0">
                <a:solidFill>
                  <a:schemeClr val="tx1"/>
                </a:solidFill>
                <a:effectLst/>
                <a:latin typeface="+mn-lt"/>
                <a:ea typeface="+mn-ea"/>
                <a:cs typeface="+mn-cs"/>
              </a:rPr>
              <a:t>(поставьте галочку напротив)</a:t>
            </a:r>
            <a:r>
              <a:rPr lang="ru-RU" sz="1200" b="1" i="1" kern="1200" dirty="0" smtClean="0">
                <a:solidFill>
                  <a:schemeClr val="tx1"/>
                </a:solidFill>
                <a:effectLst/>
                <a:latin typeface="+mn-lt"/>
                <a:ea typeface="+mn-ea"/>
                <a:cs typeface="+mn-cs"/>
              </a:rPr>
              <a:t>.</a:t>
            </a:r>
            <a:r>
              <a:rPr lang="ru-RU" sz="1200" i="1" kern="1200" dirty="0" smtClean="0">
                <a:solidFill>
                  <a:schemeClr val="tx1"/>
                </a:solidFill>
                <a:effectLst/>
                <a:latin typeface="+mn-lt"/>
                <a:ea typeface="+mn-ea"/>
                <a:cs typeface="+mn-cs"/>
              </a:rPr>
              <a:t> Поля информация об оплате будут скрыты)</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 </a:t>
            </a:r>
            <a:r>
              <a:rPr lang="ru-RU" sz="1200" b="0" baseline="0" dirty="0" smtClean="0">
                <a:latin typeface="Arial" charset="0"/>
              </a:rPr>
              <a:t>(обязательное).</a:t>
            </a:r>
            <a:endParaRPr lang="ru-RU" sz="1200" b="1" baseline="0" dirty="0" smtClean="0">
              <a:latin typeface="Arial" charset="0"/>
            </a:endParaRPr>
          </a:p>
          <a:p>
            <a:pPr marL="0" indent="0">
              <a:buFont typeface="+mj-lt"/>
              <a:buNone/>
            </a:pPr>
            <a:r>
              <a:rPr lang="ru-RU" sz="1200" b="0" baseline="0" dirty="0" smtClean="0">
                <a:latin typeface="Arial" charset="0"/>
              </a:rPr>
              <a:t>Все поля вкладки являются частью текста административного регламента услуги и заполняются в окне редактора текста.</a:t>
            </a:r>
            <a:endParaRPr lang="ru-RU" sz="1200" b="0" dirty="0" smtClean="0">
              <a:latin typeface="Arial" charset="0"/>
            </a:endParaRPr>
          </a:p>
          <a:p>
            <a:endParaRPr lang="ru-RU" dirty="0" smtClean="0"/>
          </a:p>
          <a:p>
            <a:r>
              <a:rPr lang="ru-RU" b="0" dirty="0" smtClean="0">
                <a:latin typeface="Arial" charset="0"/>
              </a:rPr>
              <a:t>Рассмотрим Цели обращения для административной процедуры.</a:t>
            </a:r>
          </a:p>
        </p:txBody>
      </p:sp>
    </p:spTree>
    <p:extLst>
      <p:ext uri="{BB962C8B-B14F-4D97-AF65-F5344CB8AC3E}">
        <p14:creationId xmlns:p14="http://schemas.microsoft.com/office/powerpoint/2010/main" val="25360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В соответствии с Порядком размещения в федеральном реестре сведений о государственных (муниципальных) услугах (функциях), предоставляемых (осуществляемых) ИОГВ и ОМСУ субъекта, утвержденным постановлением Правительства РФ от 24.10.2011 № 861, Правительством Мурманской области региональный Комитет по развитию </a:t>
            </a:r>
            <a:r>
              <a:rPr lang="ru-RU" dirty="0" err="1" smtClean="0"/>
              <a:t>ИТиС</a:t>
            </a:r>
            <a:r>
              <a:rPr lang="ru-RU" dirty="0" smtClean="0"/>
              <a:t> определен</a:t>
            </a:r>
            <a:r>
              <a:rPr lang="ru-RU" baseline="0" dirty="0" smtClean="0"/>
              <a:t> уполномоченным органом по размещению в федеральном реестре сведений о государственных и муниципальных услугах (функциях) Мурманской области и осуществлению информационного взаимодействия (постановление Правительства Мурманской области от 16.07.2010 № 299-ПП ).</a:t>
            </a:r>
          </a:p>
          <a:p>
            <a:r>
              <a:rPr lang="ru-RU" baseline="0" dirty="0" smtClean="0"/>
              <a:t>Порядок взаимодействия ИОГВ и ОМСУ с уполномоченным органом при формировании сведений </a:t>
            </a:r>
            <a:r>
              <a:rPr kumimoji="0" lang="ru-RU" sz="1200" b="0" i="0" u="none" strike="noStrike" kern="1200" cap="none" spc="0" normalizeH="0" baseline="0" noProof="0" dirty="0" smtClean="0">
                <a:ln>
                  <a:noFill/>
                </a:ln>
                <a:solidFill>
                  <a:prstClr val="black"/>
                </a:solidFill>
                <a:effectLst/>
                <a:uLnTx/>
                <a:uFillTx/>
                <a:latin typeface="+mn-lt"/>
              </a:rPr>
              <a:t>о государственных и муниципальных услугах (функциях) </a:t>
            </a:r>
            <a:r>
              <a:rPr lang="ru-RU" baseline="0" dirty="0" smtClean="0"/>
              <a:t>утвержден постановлением Правительства Мурманской области от 12.04.2010 № 147-ПП «О</a:t>
            </a:r>
            <a:r>
              <a:rPr kumimoji="0" lang="ru-RU" sz="1200" b="0" i="0" u="none" strike="noStrike" kern="1200" cap="none" spc="0" normalizeH="0" baseline="0" noProof="0" dirty="0" smtClean="0">
                <a:ln>
                  <a:noFill/>
                </a:ln>
                <a:solidFill>
                  <a:prstClr val="black"/>
                </a:solidFill>
                <a:effectLst/>
                <a:uLnTx/>
                <a:uFillTx/>
                <a:latin typeface="+mn-lt"/>
              </a:rPr>
              <a:t> порядке формирования и ведения регионального реестра </a:t>
            </a:r>
            <a:r>
              <a:rPr lang="ru-RU" baseline="0" dirty="0" smtClean="0"/>
              <a:t>государственных и муниципальных услуг (функций) Мурманской области». </a:t>
            </a:r>
          </a:p>
          <a:p>
            <a:endParaRPr lang="ru-RU" dirty="0" smtClean="0"/>
          </a:p>
        </p:txBody>
      </p:sp>
      <p:sp>
        <p:nvSpPr>
          <p:cNvPr id="921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E8B751E-F804-436D-8757-A20D1845AE31}" type="slidenum">
              <a:rPr lang="ru-RU" sz="1200" smtClean="0"/>
              <a:pPr eaLnBrk="1" hangingPunct="1"/>
              <a:t>2</a:t>
            </a:fld>
            <a:endParaRPr lang="ru-RU" sz="1200" smtClean="0"/>
          </a:p>
        </p:txBody>
      </p:sp>
    </p:spTree>
    <p:extLst>
      <p:ext uri="{BB962C8B-B14F-4D97-AF65-F5344CB8AC3E}">
        <p14:creationId xmlns:p14="http://schemas.microsoft.com/office/powerpoint/2010/main" val="358158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ru-RU" dirty="0" smtClean="0"/>
              <a:t>Как вы уже заметили, входящие документы относятся не ко </a:t>
            </a:r>
            <a:r>
              <a:rPr lang="ru-RU" dirty="0" smtClean="0">
                <a:latin typeface="Arial" charset="0"/>
              </a:rPr>
              <a:t>всей процедуре</a:t>
            </a:r>
            <a:r>
              <a:rPr lang="ru-RU" dirty="0" smtClean="0"/>
              <a:t> в целом, а к целям обращения, так как в зависимости от желаемого результата, получатели</a:t>
            </a:r>
            <a:r>
              <a:rPr lang="ru-RU" dirty="0" smtClean="0">
                <a:latin typeface="Arial" charset="0"/>
              </a:rPr>
              <a:t>, как правило,</a:t>
            </a:r>
            <a:r>
              <a:rPr lang="ru-RU" dirty="0" smtClean="0"/>
              <a:t> </a:t>
            </a:r>
            <a:r>
              <a:rPr lang="ru-RU" dirty="0" smtClean="0">
                <a:latin typeface="Arial" charset="0"/>
              </a:rPr>
              <a:t>должны </a:t>
            </a:r>
            <a:r>
              <a:rPr lang="ru-RU" dirty="0" smtClean="0"/>
              <a:t>предоставлять различные пакеты документов.</a:t>
            </a:r>
          </a:p>
          <a:p>
            <a:r>
              <a:rPr lang="ru-RU" dirty="0" smtClean="0"/>
              <a:t>Все входящие документы должны быть перечислены на закладке «Рабочие документы» услуги.</a:t>
            </a:r>
          </a:p>
          <a:p>
            <a:r>
              <a:rPr lang="ru-RU" dirty="0" smtClean="0"/>
              <a:t>Чтобы указать входящие документы для цели, необходимо поставить указатель на строку «Входящие документы» и нажать кнопку </a:t>
            </a:r>
            <a:r>
              <a:rPr lang="ru-RU" b="1" dirty="0" smtClean="0"/>
              <a:t>Добавить.</a:t>
            </a:r>
            <a:endParaRPr lang="ru-RU" dirty="0" smtClean="0"/>
          </a:p>
          <a:p>
            <a:r>
              <a:rPr lang="ru-RU" dirty="0" smtClean="0"/>
              <a:t>После этого открывается форма для выбора входящих документов, где перечислены все документы закладки «Рабочие документы». Выбрав нужные документы, следует нажать кнопку </a:t>
            </a:r>
            <a:r>
              <a:rPr lang="ru-RU" b="1" dirty="0" smtClean="0"/>
              <a:t>Выбрать</a:t>
            </a:r>
            <a:r>
              <a:rPr lang="ru-RU" dirty="0" smtClean="0"/>
              <a:t>.</a:t>
            </a:r>
          </a:p>
          <a:p>
            <a:r>
              <a:rPr lang="ru-RU" dirty="0" smtClean="0"/>
              <a:t>После этого указанные документы появляются на вкладке.</a:t>
            </a:r>
          </a:p>
          <a:p>
            <a:r>
              <a:rPr lang="ru-RU" dirty="0" smtClean="0"/>
              <a:t>Каждый входящий документ имеет два блока полей . В правом блоке</a:t>
            </a:r>
            <a:r>
              <a:rPr lang="ru-RU" b="1" dirty="0" smtClean="0"/>
              <a:t> </a:t>
            </a:r>
            <a:r>
              <a:rPr lang="ru-RU" dirty="0" smtClean="0"/>
              <a:t>отображаются сведения, которые вносились при описании рабочего документа услуги. Слева на раскрытой вкладке</a:t>
            </a:r>
            <a:r>
              <a:rPr lang="ru-RU" baseline="0" dirty="0" smtClean="0"/>
              <a:t> находится блок с полями, требующими заполнения. </a:t>
            </a:r>
            <a:r>
              <a:rPr lang="ru-RU" dirty="0" smtClean="0"/>
              <a:t>Здесь указывается:</a:t>
            </a:r>
          </a:p>
          <a:p>
            <a:r>
              <a:rPr lang="ru-RU" dirty="0" smtClean="0"/>
              <a:t>Необходимое </a:t>
            </a:r>
            <a:r>
              <a:rPr lang="ru-RU" b="1" dirty="0" smtClean="0"/>
              <a:t>количество</a:t>
            </a:r>
            <a:r>
              <a:rPr lang="ru-RU" dirty="0" smtClean="0"/>
              <a:t> экземпляров документа</a:t>
            </a:r>
            <a:r>
              <a:rPr lang="ru-RU" dirty="0" smtClean="0">
                <a:latin typeface="Arial" charset="0"/>
              </a:rPr>
              <a:t> (обязательное поле). Экземпляр должен быть как минимум 1.</a:t>
            </a:r>
          </a:p>
          <a:p>
            <a:r>
              <a:rPr lang="ru-RU" b="1" dirty="0" smtClean="0"/>
              <a:t>Тип</a:t>
            </a:r>
            <a:r>
              <a:rPr lang="ru-RU" dirty="0" smtClean="0"/>
              <a:t>, который выбирается из выпадающего списка. Согласно этому параметру, документ может быть обязательным, необязательным и таким, который можно получить в ходе оказания услуги</a:t>
            </a:r>
            <a:r>
              <a:rPr lang="ru-RU" dirty="0" smtClean="0">
                <a:latin typeface="Arial" charset="0"/>
              </a:rPr>
              <a:t>. Это поле также обязательно для заполнения.</a:t>
            </a:r>
          </a:p>
          <a:p>
            <a:r>
              <a:rPr lang="ru-RU" b="1" dirty="0" smtClean="0"/>
              <a:t>Варианты предоставления</a:t>
            </a:r>
            <a:r>
              <a:rPr lang="ru-RU" dirty="0" smtClean="0"/>
              <a:t> документа</a:t>
            </a:r>
            <a:r>
              <a:rPr lang="ru-RU" dirty="0" smtClean="0">
                <a:latin typeface="Arial" charset="0"/>
              </a:rPr>
              <a:t> (также обязательное поле)</a:t>
            </a:r>
            <a:r>
              <a:rPr lang="ru-RU" dirty="0" smtClean="0"/>
              <a:t> включают в себя:</a:t>
            </a:r>
          </a:p>
          <a:p>
            <a:pPr>
              <a:buFontTx/>
              <a:buChar char="•"/>
            </a:pPr>
            <a:r>
              <a:rPr lang="ru-RU" dirty="0" smtClean="0"/>
              <a:t>Предоставление с возвратом по требованию</a:t>
            </a:r>
          </a:p>
          <a:p>
            <a:pPr>
              <a:buFontTx/>
              <a:buChar char="•"/>
            </a:pPr>
            <a:r>
              <a:rPr lang="ru-RU" dirty="0" smtClean="0"/>
              <a:t>Без возврата</a:t>
            </a:r>
          </a:p>
          <a:p>
            <a:pPr>
              <a:buFontTx/>
              <a:buChar char="•"/>
            </a:pPr>
            <a:r>
              <a:rPr lang="ru-RU" dirty="0" smtClean="0"/>
              <a:t>Для просмотра или снятия копии</a:t>
            </a:r>
          </a:p>
          <a:p>
            <a:pPr>
              <a:buFontTx/>
              <a:buChar char="•"/>
            </a:pPr>
            <a:r>
              <a:rPr lang="ru-RU" dirty="0" smtClean="0"/>
              <a:t>Предоставление с обязательным возвратом</a:t>
            </a:r>
          </a:p>
          <a:p>
            <a:r>
              <a:rPr lang="ru-RU" dirty="0" smtClean="0"/>
              <a:t>Кроме того, можно добавить </a:t>
            </a:r>
            <a:r>
              <a:rPr lang="ru-RU" b="1" dirty="0" smtClean="0"/>
              <a:t>комментарий</a:t>
            </a:r>
            <a:r>
              <a:rPr lang="ru-RU" dirty="0" smtClean="0"/>
              <a:t>, используя редактор текста.</a:t>
            </a:r>
          </a:p>
        </p:txBody>
      </p:sp>
    </p:spTree>
    <p:extLst>
      <p:ext uri="{BB962C8B-B14F-4D97-AF65-F5344CB8AC3E}">
        <p14:creationId xmlns:p14="http://schemas.microsoft.com/office/powerpoint/2010/main" val="394135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x-none" sz="1200" kern="1200" smtClean="0">
                <a:solidFill>
                  <a:schemeClr val="tx1"/>
                </a:solidFill>
                <a:effectLst/>
                <a:latin typeface="+mn-lt"/>
                <a:ea typeface="+mn-ea"/>
                <a:cs typeface="+mn-cs"/>
              </a:rPr>
              <a:t>Сценарии завершения – это перечисление всех возможных вариантов завершения процедуры при обращении </a:t>
            </a:r>
            <a:r>
              <a:rPr lang="x-none" sz="1200" i="1" kern="1200" smtClean="0">
                <a:solidFill>
                  <a:schemeClr val="tx1"/>
                </a:solidFill>
                <a:effectLst/>
                <a:latin typeface="+mn-lt"/>
                <a:ea typeface="+mn-ea"/>
                <a:cs typeface="+mn-cs"/>
              </a:rPr>
              <a:t>Заявителя</a:t>
            </a:r>
            <a:r>
              <a:rPr lang="x-none" sz="1200" kern="1200" smtClean="0">
                <a:solidFill>
                  <a:schemeClr val="tx1"/>
                </a:solidFill>
                <a:effectLst/>
                <a:latin typeface="+mn-lt"/>
                <a:ea typeface="+mn-ea"/>
                <a:cs typeface="+mn-cs"/>
              </a:rPr>
              <a:t> за данной целью. Основной сценарий – положительный результат оказания услуги. Например, «Предоставление лицензии», «Замена паспорта», «Выдача пособия». </a:t>
            </a:r>
            <a:endParaRPr lang="ru-RU"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Но для любой услуги есть ситуации, когда </a:t>
            </a:r>
            <a:r>
              <a:rPr lang="x-none" sz="1200" i="1" kern="1200" smtClean="0">
                <a:solidFill>
                  <a:schemeClr val="tx1"/>
                </a:solidFill>
                <a:effectLst/>
                <a:latin typeface="+mn-lt"/>
                <a:ea typeface="+mn-ea"/>
                <a:cs typeface="+mn-cs"/>
              </a:rPr>
              <a:t>Заявителю</a:t>
            </a:r>
            <a:r>
              <a:rPr lang="x-none" sz="1200" kern="1200" smtClean="0">
                <a:solidFill>
                  <a:schemeClr val="tx1"/>
                </a:solidFill>
                <a:effectLst/>
                <a:latin typeface="+mn-lt"/>
                <a:ea typeface="+mn-ea"/>
                <a:cs typeface="+mn-cs"/>
              </a:rPr>
              <a:t> не будут предоставлены результаты, за которыми он обратился. Они тоже должны быть описаны в отдельных сценариях. Пример: «Отказ в выдаче лицензии по причине некомплектности документов», «Отказ в выдаче лицензии в связи с проведением процедуры банкротства в отношении </a:t>
            </a:r>
            <a:r>
              <a:rPr lang="x-none" sz="1200" i="1" kern="1200" smtClean="0">
                <a:solidFill>
                  <a:schemeClr val="tx1"/>
                </a:solidFill>
                <a:effectLst/>
                <a:latin typeface="+mn-lt"/>
                <a:ea typeface="+mn-ea"/>
                <a:cs typeface="+mn-cs"/>
              </a:rPr>
              <a:t>Заявителя</a:t>
            </a:r>
            <a:r>
              <a:rPr lang="x-none" sz="1200" kern="120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В том случае, если комплект документов, предоставляемых заявителю при «неудачном» для него завершении процедуры всегда один и тот же (например, просто возвращают все документы, можно сделать один общий сценарий «неудачного» завершения – «Отказ в предоставлении услуги в связи с наличием оснований для отказа». При этом </a:t>
            </a:r>
            <a:r>
              <a:rPr lang="ru-RU" sz="1200" kern="1200" dirty="0" smtClean="0">
                <a:solidFill>
                  <a:schemeClr val="tx1"/>
                </a:solidFill>
                <a:effectLst/>
                <a:latin typeface="+mn-lt"/>
                <a:ea typeface="+mn-ea"/>
                <a:cs typeface="+mn-cs"/>
              </a:rPr>
              <a:t>на вкладке</a:t>
            </a:r>
            <a:r>
              <a:rPr lang="x-none" sz="1200" kern="1200" smtClean="0">
                <a:solidFill>
                  <a:schemeClr val="tx1"/>
                </a:solidFill>
                <a:effectLst/>
                <a:latin typeface="+mn-lt"/>
                <a:ea typeface="+mn-ea"/>
                <a:cs typeface="+mn-cs"/>
              </a:rPr>
              <a:t> «Основания для отказа</a:t>
            </a:r>
            <a:r>
              <a:rPr lang="ru-RU" sz="1200" kern="1200" dirty="0" smtClean="0">
                <a:solidFill>
                  <a:schemeClr val="tx1"/>
                </a:solidFill>
                <a:effectLst/>
                <a:latin typeface="+mn-lt"/>
                <a:ea typeface="+mn-ea"/>
                <a:cs typeface="+mn-cs"/>
              </a:rPr>
              <a:t>/приостановления</a:t>
            </a:r>
            <a:r>
              <a:rPr lang="x-none" sz="1200" kern="1200" smtClean="0">
                <a:solidFill>
                  <a:schemeClr val="tx1"/>
                </a:solidFill>
                <a:effectLst/>
                <a:latin typeface="+mn-lt"/>
                <a:ea typeface="+mn-ea"/>
                <a:cs typeface="+mn-cs"/>
              </a:rPr>
              <a:t>» должен быть исчерпывающий перечень таких оснований.</a:t>
            </a:r>
            <a:endParaRPr lang="ru-RU" sz="1200" kern="1200" dirty="0" smtClean="0">
              <a:solidFill>
                <a:schemeClr val="tx1"/>
              </a:solidFill>
              <a:effectLst/>
              <a:latin typeface="+mn-lt"/>
              <a:ea typeface="+mn-ea"/>
              <a:cs typeface="+mn-cs"/>
            </a:endParaRPr>
          </a:p>
          <a:p>
            <a:pPr marL="228600" indent="-228600"/>
            <a:endParaRPr lang="en-US" dirty="0" smtClean="0"/>
          </a:p>
          <a:p>
            <a:pPr marL="228600" indent="-228600"/>
            <a:r>
              <a:rPr lang="ru-RU" dirty="0" smtClean="0"/>
              <a:t>Для добавления нового сценария, необходимо нажать кнопку </a:t>
            </a:r>
            <a:r>
              <a:rPr lang="ru-RU" b="1" dirty="0" smtClean="0"/>
              <a:t>Добавить</a:t>
            </a:r>
            <a:r>
              <a:rPr lang="ru-RU" dirty="0" smtClean="0"/>
              <a:t>.</a:t>
            </a:r>
          </a:p>
          <a:p>
            <a:pPr marL="228600" indent="-228600"/>
            <a:endParaRPr lang="en-US" dirty="0" smtClean="0"/>
          </a:p>
          <a:p>
            <a:pPr marL="228600" indent="-228600"/>
            <a:r>
              <a:rPr lang="ru-RU" dirty="0" smtClean="0"/>
              <a:t>К сценарию относятся исходящие документы и юридически значимые действия.</a:t>
            </a:r>
          </a:p>
          <a:p>
            <a:pPr marL="228600" indent="-228600"/>
            <a:endParaRPr lang="ru-RU" dirty="0" smtClean="0"/>
          </a:p>
          <a:p>
            <a:pPr marL="228600" indent="-228600"/>
            <a:r>
              <a:rPr lang="ru-RU" dirty="0" smtClean="0"/>
              <a:t>Описание сценария включает поля:</a:t>
            </a:r>
          </a:p>
          <a:p>
            <a:pPr marL="228600" indent="-228600">
              <a:buFontTx/>
              <a:buAutoNum type="arabicPeriod"/>
            </a:pPr>
            <a:r>
              <a:rPr lang="ru-RU" b="1" dirty="0" smtClean="0"/>
              <a:t>Наименование</a:t>
            </a:r>
            <a:r>
              <a:rPr lang="ru-RU" dirty="0" smtClean="0">
                <a:latin typeface="Arial" charset="0"/>
              </a:rPr>
              <a:t> (обязательное)</a:t>
            </a:r>
          </a:p>
          <a:p>
            <a:pPr marL="228600" indent="-228600">
              <a:buFontTx/>
              <a:buAutoNum type="arabicPeriod"/>
            </a:pPr>
            <a:r>
              <a:rPr lang="ru-RU" b="1" dirty="0" smtClean="0"/>
              <a:t>Тип</a:t>
            </a:r>
            <a:r>
              <a:rPr lang="ru-RU" dirty="0" smtClean="0">
                <a:latin typeface="Arial" charset="0"/>
              </a:rPr>
              <a:t> (обязательное)</a:t>
            </a:r>
          </a:p>
          <a:p>
            <a:pPr marL="685800" lvl="1" indent="-228600">
              <a:buFontTx/>
              <a:buChar char="•"/>
            </a:pPr>
            <a:r>
              <a:rPr lang="ru-RU" dirty="0" smtClean="0"/>
              <a:t>Положительный результат</a:t>
            </a:r>
          </a:p>
          <a:p>
            <a:pPr marL="685800" lvl="1" indent="-228600">
              <a:buFontTx/>
              <a:buChar char="•"/>
            </a:pPr>
            <a:r>
              <a:rPr lang="ru-RU" dirty="0" smtClean="0"/>
              <a:t>Отказ</a:t>
            </a:r>
          </a:p>
          <a:p>
            <a:pPr marL="685800" lvl="1" indent="-228600">
              <a:buFontTx/>
              <a:buChar char="•"/>
            </a:pPr>
            <a:r>
              <a:rPr lang="ru-RU" dirty="0" smtClean="0"/>
              <a:t>Приостановление</a:t>
            </a:r>
          </a:p>
          <a:p>
            <a:pPr marL="228600" indent="-228600">
              <a:buFontTx/>
              <a:buAutoNum type="arabicPeriod"/>
            </a:pPr>
            <a:r>
              <a:rPr lang="ru-RU" dirty="0" smtClean="0"/>
              <a:t> </a:t>
            </a:r>
            <a:r>
              <a:rPr lang="ru-RU" b="1" dirty="0" smtClean="0"/>
              <a:t>Комментарий</a:t>
            </a:r>
            <a:r>
              <a:rPr lang="ru-RU" dirty="0" smtClean="0"/>
              <a:t>, который вводится с помощью редактора текста.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Внутри сценария завершения следует добавить «Исходящие документы». На подуровне </a:t>
            </a:r>
            <a:r>
              <a:rPr lang="ru-RU" sz="1200" b="1" kern="1200" dirty="0" smtClean="0">
                <a:solidFill>
                  <a:schemeClr val="tx1"/>
                </a:solidFill>
                <a:effectLst/>
                <a:latin typeface="+mn-lt"/>
                <a:ea typeface="+mn-ea"/>
                <a:cs typeface="+mn-cs"/>
              </a:rPr>
              <a:t>Исходящие документы</a:t>
            </a:r>
            <a:r>
              <a:rPr lang="ru-RU" sz="1200" kern="1200" dirty="0" smtClean="0">
                <a:solidFill>
                  <a:schemeClr val="tx1"/>
                </a:solidFill>
                <a:effectLst/>
                <a:latin typeface="+mn-lt"/>
                <a:ea typeface="+mn-ea"/>
                <a:cs typeface="+mn-cs"/>
              </a:rPr>
              <a:t> следует выбрать документы, получаемые заявителем в результате предоставления данной услуги в рамках описываемой процедуры, из числа ранее добавленных на закладке «Рабочие документы».</a:t>
            </a:r>
          </a:p>
          <a:p>
            <a:endParaRPr lang="en-US" dirty="0" smtClean="0"/>
          </a:p>
          <a:p>
            <a:r>
              <a:rPr lang="ru-RU" dirty="0" smtClean="0"/>
              <a:t>Чтобы указать исходящие документы для сценария, необходимо поставить указатель на строку «Исходящие документы» и нажать кнопку </a:t>
            </a:r>
            <a:r>
              <a:rPr lang="ru-RU" b="1" dirty="0" smtClean="0"/>
              <a:t>Добавить.</a:t>
            </a:r>
            <a:endParaRPr lang="ru-RU" dirty="0" smtClean="0"/>
          </a:p>
          <a:p>
            <a:r>
              <a:rPr lang="ru-RU" dirty="0" smtClean="0"/>
              <a:t>После этого открывается форма выбора, где перечислены все документы закладки «Рабочие документы». Выберите нужные документы, затем нажмите кнопку </a:t>
            </a:r>
            <a:r>
              <a:rPr lang="ru-RU" b="1" dirty="0" smtClean="0"/>
              <a:t>Выбрать</a:t>
            </a:r>
            <a:r>
              <a:rPr lang="ru-RU" dirty="0" smtClean="0"/>
              <a:t>. </a:t>
            </a:r>
          </a:p>
          <a:p>
            <a:r>
              <a:rPr lang="ru-RU" dirty="0" smtClean="0"/>
              <a:t>После этого указанные документы появляются на вкладке Исходящих документов.</a:t>
            </a:r>
          </a:p>
          <a:p>
            <a:endParaRPr lang="ru-RU" dirty="0" smtClean="0"/>
          </a:p>
          <a:p>
            <a:r>
              <a:rPr lang="ru-RU" dirty="0" smtClean="0"/>
              <a:t> Каждый исходящий документ имеет описание, подобное входящим документам, состоящее из двух блоков информации. В правом блоке</a:t>
            </a:r>
            <a:r>
              <a:rPr lang="ru-RU" baseline="0" dirty="0" smtClean="0"/>
              <a:t> </a:t>
            </a:r>
            <a:r>
              <a:rPr lang="ru-RU" b="1" baseline="0" dirty="0" smtClean="0"/>
              <a:t>Сведения о рабочем документе </a:t>
            </a:r>
            <a:r>
              <a:rPr lang="ru-RU" dirty="0" smtClean="0"/>
              <a:t>отображаются сведения, которые вносились при описании рабочего документа услуги. </a:t>
            </a:r>
          </a:p>
        </p:txBody>
      </p:sp>
    </p:spTree>
    <p:extLst>
      <p:ext uri="{BB962C8B-B14F-4D97-AF65-F5344CB8AC3E}">
        <p14:creationId xmlns:p14="http://schemas.microsoft.com/office/powerpoint/2010/main" val="3941358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В</a:t>
            </a:r>
            <a:r>
              <a:rPr lang="ru-RU" baseline="0" dirty="0" smtClean="0"/>
              <a:t> блоке </a:t>
            </a:r>
            <a:r>
              <a:rPr lang="ru-RU" dirty="0" smtClean="0"/>
              <a:t>описания исходящих документов указываются их параметры в рамках получения результата </a:t>
            </a:r>
            <a:r>
              <a:rPr lang="ru-RU" dirty="0" smtClean="0">
                <a:latin typeface="Arial" charset="0"/>
              </a:rPr>
              <a:t>исполнения процедуры</a:t>
            </a:r>
            <a:r>
              <a:rPr lang="ru-RU" dirty="0" smtClean="0"/>
              <a:t>.</a:t>
            </a:r>
          </a:p>
          <a:p>
            <a:r>
              <a:rPr lang="ru-RU" dirty="0" smtClean="0"/>
              <a:t>Здесь указывается:</a:t>
            </a:r>
          </a:p>
          <a:p>
            <a:r>
              <a:rPr lang="ru-RU" b="1" dirty="0" smtClean="0"/>
              <a:t>Количество</a:t>
            </a:r>
            <a:r>
              <a:rPr lang="ru-RU" dirty="0" smtClean="0"/>
              <a:t> экземпляров документа на выходе</a:t>
            </a:r>
            <a:r>
              <a:rPr lang="ru-RU" dirty="0" smtClean="0">
                <a:latin typeface="Arial" charset="0"/>
              </a:rPr>
              <a:t> (обязательное)</a:t>
            </a:r>
          </a:p>
          <a:p>
            <a:r>
              <a:rPr lang="ru-RU" b="1" dirty="0" smtClean="0"/>
              <a:t>Тип</a:t>
            </a:r>
            <a:r>
              <a:rPr lang="ru-RU" dirty="0" smtClean="0"/>
              <a:t>, который выбирается из выпадающего списка</a:t>
            </a:r>
            <a:r>
              <a:rPr lang="ru-RU" dirty="0" smtClean="0">
                <a:latin typeface="Arial" charset="0"/>
              </a:rPr>
              <a:t> (обязательное), по умолчанию выбирается значение «не определено»</a:t>
            </a:r>
            <a:r>
              <a:rPr lang="ru-RU" dirty="0" smtClean="0"/>
              <a:t>. </a:t>
            </a:r>
          </a:p>
          <a:p>
            <a:r>
              <a:rPr lang="ru-RU" b="1" dirty="0" smtClean="0"/>
              <a:t>Варианты выдачи </a:t>
            </a:r>
            <a:r>
              <a:rPr lang="ru-RU" dirty="0" smtClean="0"/>
              <a:t>документа</a:t>
            </a:r>
            <a:r>
              <a:rPr lang="ru-RU" dirty="0" smtClean="0">
                <a:latin typeface="Arial" charset="0"/>
              </a:rPr>
              <a:t> (обязательное поле)</a:t>
            </a:r>
            <a:r>
              <a:rPr lang="ru-RU" dirty="0" smtClean="0"/>
              <a:t> включают в себя выдачу документа:</a:t>
            </a:r>
          </a:p>
          <a:p>
            <a:pPr>
              <a:buFontTx/>
              <a:buChar char="•"/>
            </a:pPr>
            <a:r>
              <a:rPr lang="ru-RU" dirty="0" smtClean="0"/>
              <a:t>В начале </a:t>
            </a:r>
            <a:r>
              <a:rPr lang="ru-RU" dirty="0" smtClean="0">
                <a:latin typeface="Arial" charset="0"/>
              </a:rPr>
              <a:t>оказания услуги</a:t>
            </a:r>
          </a:p>
          <a:p>
            <a:pPr>
              <a:buFontTx/>
              <a:buChar char="•"/>
            </a:pPr>
            <a:r>
              <a:rPr lang="ru-RU" dirty="0" smtClean="0"/>
              <a:t>В конце </a:t>
            </a:r>
            <a:r>
              <a:rPr lang="ru-RU" dirty="0" smtClean="0">
                <a:latin typeface="Arial" charset="0"/>
              </a:rPr>
              <a:t>оказания услуги</a:t>
            </a:r>
            <a:endParaRPr lang="ru-RU" dirty="0" smtClean="0"/>
          </a:p>
          <a:p>
            <a:pPr>
              <a:buFontTx/>
              <a:buChar char="•"/>
            </a:pPr>
            <a:r>
              <a:rPr lang="ru-RU" dirty="0" smtClean="0"/>
              <a:t>В процессе </a:t>
            </a:r>
            <a:r>
              <a:rPr lang="ru-RU" dirty="0" smtClean="0">
                <a:latin typeface="Arial" charset="0"/>
              </a:rPr>
              <a:t>оказания услуги</a:t>
            </a:r>
            <a:endParaRPr lang="ru-RU" dirty="0" smtClean="0"/>
          </a:p>
          <a:p>
            <a:r>
              <a:rPr lang="ru-RU" dirty="0" smtClean="0"/>
              <a:t>Кроме того, можно добавить </a:t>
            </a:r>
            <a:r>
              <a:rPr lang="ru-RU" b="1" dirty="0" smtClean="0"/>
              <a:t>комментарий</a:t>
            </a:r>
            <a:r>
              <a:rPr lang="ru-RU" dirty="0" smtClean="0"/>
              <a:t>, используя редактор текста,</a:t>
            </a:r>
            <a:r>
              <a:rPr lang="ru-RU" baseline="0" dirty="0" smtClean="0"/>
              <a:t> и </a:t>
            </a:r>
            <a:r>
              <a:rPr lang="ru-RU" b="1" baseline="0" dirty="0" smtClean="0"/>
              <a:t>Срок выдачи</a:t>
            </a:r>
            <a:r>
              <a:rPr lang="ru-RU" baseline="0" dirty="0" smtClean="0"/>
              <a:t> документа.</a:t>
            </a:r>
            <a:endParaRPr lang="ru-RU" dirty="0" smtClean="0"/>
          </a:p>
          <a:p>
            <a:endParaRPr lang="ru-RU" dirty="0" smtClean="0"/>
          </a:p>
          <a:p>
            <a:r>
              <a:rPr lang="ru-RU" dirty="0" smtClean="0"/>
              <a:t>Теперь рассмотрим юридически значимые действия.</a:t>
            </a:r>
          </a:p>
        </p:txBody>
      </p:sp>
    </p:spTree>
    <p:extLst>
      <p:ext uri="{BB962C8B-B14F-4D97-AF65-F5344CB8AC3E}">
        <p14:creationId xmlns:p14="http://schemas.microsoft.com/office/powerpoint/2010/main" val="179415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ru-RU" sz="1200" kern="1200" dirty="0" smtClean="0">
                <a:solidFill>
                  <a:schemeClr val="tx1"/>
                </a:solidFill>
                <a:effectLst/>
                <a:latin typeface="+mn-lt"/>
                <a:ea typeface="+mn-ea"/>
                <a:cs typeface="+mn-cs"/>
              </a:rPr>
              <a:t>Внутри сценария завершения следует добавить «Юридически значимые действия», а именно, следует указать возможные действия должностных лиц, являющиеся результатом предоставления услуги.</a:t>
            </a:r>
          </a:p>
          <a:p>
            <a:r>
              <a:rPr lang="ru-RU" sz="1200" kern="1200" dirty="0" smtClean="0">
                <a:solidFill>
                  <a:schemeClr val="tx1"/>
                </a:solidFill>
                <a:effectLst/>
                <a:latin typeface="+mn-lt"/>
                <a:ea typeface="+mn-ea"/>
                <a:cs typeface="+mn-cs"/>
              </a:rPr>
              <a:t>Юридически значимые действия (ЮЗД) - это перечень результатов процедуры, которые не являются документами, однако влияют на положение </a:t>
            </a:r>
            <a:r>
              <a:rPr lang="ru-RU" sz="1200" i="1" kern="1200" dirty="0" smtClean="0">
                <a:solidFill>
                  <a:schemeClr val="tx1"/>
                </a:solidFill>
                <a:effectLst/>
                <a:latin typeface="+mn-lt"/>
                <a:ea typeface="+mn-ea"/>
                <a:cs typeface="+mn-cs"/>
              </a:rPr>
              <a:t>Заявителя</a:t>
            </a:r>
            <a:r>
              <a:rPr lang="ru-RU" sz="1200" kern="1200" dirty="0" smtClean="0">
                <a:solidFill>
                  <a:schemeClr val="tx1"/>
                </a:solidFill>
                <a:effectLst/>
                <a:latin typeface="+mn-lt"/>
                <a:ea typeface="+mn-ea"/>
                <a:cs typeface="+mn-cs"/>
              </a:rPr>
              <a:t>. Типичный пример – внесение </a:t>
            </a:r>
            <a:r>
              <a:rPr lang="ru-RU" sz="1200" i="1" kern="1200" dirty="0" smtClean="0">
                <a:solidFill>
                  <a:schemeClr val="tx1"/>
                </a:solidFill>
                <a:effectLst/>
                <a:latin typeface="+mn-lt"/>
                <a:ea typeface="+mn-ea"/>
                <a:cs typeface="+mn-cs"/>
              </a:rPr>
              <a:t>Заявителя</a:t>
            </a:r>
            <a:r>
              <a:rPr lang="ru-RU" sz="1200" kern="1200" dirty="0" smtClean="0">
                <a:solidFill>
                  <a:schemeClr val="tx1"/>
                </a:solidFill>
                <a:effectLst/>
                <a:latin typeface="+mn-lt"/>
                <a:ea typeface="+mn-ea"/>
                <a:cs typeface="+mn-cs"/>
              </a:rPr>
              <a:t> в любой регистр или реестр. Независимо от того, есть у </a:t>
            </a:r>
            <a:r>
              <a:rPr lang="ru-RU" sz="1200" i="1" kern="1200" dirty="0" smtClean="0">
                <a:solidFill>
                  <a:schemeClr val="tx1"/>
                </a:solidFill>
                <a:effectLst/>
                <a:latin typeface="+mn-lt"/>
                <a:ea typeface="+mn-ea"/>
                <a:cs typeface="+mn-cs"/>
              </a:rPr>
              <a:t>Заявителя</a:t>
            </a:r>
            <a:r>
              <a:rPr lang="ru-RU" sz="1200" kern="1200" dirty="0" smtClean="0">
                <a:solidFill>
                  <a:schemeClr val="tx1"/>
                </a:solidFill>
                <a:effectLst/>
                <a:latin typeface="+mn-lt"/>
                <a:ea typeface="+mn-ea"/>
                <a:cs typeface="+mn-cs"/>
              </a:rPr>
              <a:t> подтверждающий документ, или нет, - занесение его в реестр может оказать влияние на его будущие взаимоотношения с органами власти. </a:t>
            </a:r>
          </a:p>
          <a:p>
            <a:pPr marL="228600" indent="-228600"/>
            <a:endParaRPr lang="ru-RU" dirty="0" smtClean="0"/>
          </a:p>
          <a:p>
            <a:pPr marL="228600" indent="-228600"/>
            <a:r>
              <a:rPr lang="ru-RU" dirty="0" smtClean="0"/>
              <a:t>Для добавления нового ЮЗД, необходимо выделить в дереве </a:t>
            </a:r>
            <a:r>
              <a:rPr lang="ru-RU" dirty="0" smtClean="0">
                <a:latin typeface="Arial" charset="0"/>
              </a:rPr>
              <a:t>процедур</a:t>
            </a:r>
            <a:r>
              <a:rPr lang="ru-RU" dirty="0" smtClean="0"/>
              <a:t> строку «Юридически значимые действия» и нажать кнопку </a:t>
            </a:r>
            <a:r>
              <a:rPr lang="ru-RU" b="1" dirty="0" smtClean="0"/>
              <a:t>Добавить</a:t>
            </a:r>
            <a:r>
              <a:rPr lang="ru-RU" dirty="0" smtClean="0"/>
              <a:t>.</a:t>
            </a:r>
          </a:p>
          <a:p>
            <a:pPr marL="228600" indent="-228600"/>
            <a:endParaRPr lang="ru-RU" dirty="0" smtClean="0"/>
          </a:p>
          <a:p>
            <a:pPr marL="228600" indent="-228600"/>
            <a:r>
              <a:rPr lang="ru-RU" dirty="0" smtClean="0"/>
              <a:t>Описание ЮЗД включает поля:</a:t>
            </a:r>
          </a:p>
          <a:p>
            <a:pPr marL="228600" indent="-228600">
              <a:buFontTx/>
              <a:buAutoNum type="arabicPeriod"/>
            </a:pPr>
            <a:r>
              <a:rPr lang="ru-RU" b="1" dirty="0" smtClean="0"/>
              <a:t>Наименование </a:t>
            </a:r>
            <a:r>
              <a:rPr lang="ru-RU" dirty="0" smtClean="0">
                <a:latin typeface="Arial" charset="0"/>
              </a:rPr>
              <a:t>(обязательное).</a:t>
            </a:r>
            <a:r>
              <a:rPr lang="ru-RU" dirty="0" smtClean="0"/>
              <a:t> </a:t>
            </a:r>
            <a:endParaRPr lang="ru-RU" b="1" dirty="0" smtClean="0"/>
          </a:p>
          <a:p>
            <a:pPr marL="228600" indent="-228600">
              <a:buFontTx/>
              <a:buAutoNum type="arabicPeriod"/>
            </a:pPr>
            <a:r>
              <a:rPr lang="ru-RU" b="1" dirty="0" smtClean="0"/>
              <a:t>Тип</a:t>
            </a:r>
            <a:r>
              <a:rPr lang="ru-RU" dirty="0" smtClean="0">
                <a:latin typeface="Arial" charset="0"/>
              </a:rPr>
              <a:t> (обязательное)</a:t>
            </a:r>
            <a:r>
              <a:rPr lang="ru-RU" dirty="0" smtClean="0"/>
              <a:t> – выбирается из выпадающего списка</a:t>
            </a:r>
            <a:r>
              <a:rPr lang="ru-RU" dirty="0" smtClean="0">
                <a:latin typeface="Arial" charset="0"/>
              </a:rPr>
              <a:t> (по умолчанию выбирается значение «не определено»).</a:t>
            </a:r>
          </a:p>
          <a:p>
            <a:pPr marL="228600" indent="-228600">
              <a:buFontTx/>
              <a:buAutoNum type="arabicPeriod"/>
            </a:pPr>
            <a:r>
              <a:rPr lang="ru-RU" b="1" dirty="0" smtClean="0"/>
              <a:t> Комментарий</a:t>
            </a:r>
            <a:r>
              <a:rPr lang="ru-RU" dirty="0" smtClean="0"/>
              <a:t>, который вводится с помощью редактора текста.</a:t>
            </a:r>
          </a:p>
          <a:p>
            <a:pPr marL="228600" indent="-228600">
              <a:buFontTx/>
              <a:buAutoNum type="arabicPeriod"/>
            </a:pPr>
            <a:endParaRPr lang="ru-RU" dirty="0" smtClean="0"/>
          </a:p>
        </p:txBody>
      </p:sp>
    </p:spTree>
    <p:extLst>
      <p:ext uri="{BB962C8B-B14F-4D97-AF65-F5344CB8AC3E}">
        <p14:creationId xmlns:p14="http://schemas.microsoft.com/office/powerpoint/2010/main" val="310189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228600" indent="-228600"/>
            <a:r>
              <a:rPr lang="ru-RU" dirty="0" smtClean="0">
                <a:latin typeface="Arial" charset="0"/>
              </a:rPr>
              <a:t>Чтобы сохранить услугу, мы должны нажать кнопку </a:t>
            </a:r>
            <a:r>
              <a:rPr lang="ru-RU" b="1" dirty="0" smtClean="0">
                <a:latin typeface="Arial" charset="0"/>
              </a:rPr>
              <a:t>Сохранить</a:t>
            </a:r>
            <a:r>
              <a:rPr lang="ru-RU" dirty="0" smtClean="0">
                <a:latin typeface="Arial" charset="0"/>
              </a:rPr>
              <a:t> на панели действий услуги.</a:t>
            </a:r>
          </a:p>
          <a:p>
            <a:pPr marL="228600" indent="-228600"/>
            <a:endParaRPr lang="ru-RU" dirty="0" smtClean="0">
              <a:latin typeface="Arial" charset="0"/>
            </a:endParaRPr>
          </a:p>
          <a:p>
            <a:pPr marL="228600" indent="-228600"/>
            <a:r>
              <a:rPr lang="ru-RU" dirty="0" smtClean="0">
                <a:latin typeface="Arial" charset="0"/>
              </a:rPr>
              <a:t>При изменении статуса нужно нажать кнопку изменения статуса на панели действий. Название кнопки будет зависеть от стадии согласования и роли пользователя. </a:t>
            </a:r>
          </a:p>
          <a:p>
            <a:pPr marL="228600" indent="-228600"/>
            <a:r>
              <a:rPr lang="ru-RU" dirty="0" smtClean="0">
                <a:latin typeface="Arial" charset="0"/>
              </a:rPr>
              <a:t>При этом открывается окно фиксации изменений статуса объекта. На форме в обязательном порядке указываются основания для изменения статуса, где в структурированном текстовом виде можно ввести информацию о тех изменениях, которые нужно внести или уже были внесены в нашу услугу. </a:t>
            </a:r>
          </a:p>
          <a:p>
            <a:pPr marL="228600" indent="-228600"/>
            <a:r>
              <a:rPr lang="ru-RU" dirty="0" smtClean="0">
                <a:latin typeface="Arial" charset="0"/>
              </a:rPr>
              <a:t>Далее открывается диалог, в котором система спрашивает, планируете ли вы заверить сохраняемый объект квалифицированной ЭП.</a:t>
            </a:r>
          </a:p>
          <a:p>
            <a:pPr marL="228600" indent="-228600"/>
            <a:r>
              <a:rPr lang="ru-RU" dirty="0" smtClean="0">
                <a:latin typeface="Arial" charset="0"/>
              </a:rPr>
              <a:t>Если в системе не заведен ваш сертификат с правом электронной подписи или вы просто не желаете подписывать внесенные изменения, нажмите кнопку </a:t>
            </a:r>
            <a:r>
              <a:rPr lang="ru-RU" b="1" dirty="0" smtClean="0">
                <a:latin typeface="Arial" charset="0"/>
              </a:rPr>
              <a:t>Нет</a:t>
            </a:r>
            <a:r>
              <a:rPr lang="ru-RU" dirty="0" smtClean="0">
                <a:latin typeface="Arial" charset="0"/>
              </a:rPr>
              <a:t>. Внесенные сведения будут просто сохранены.</a:t>
            </a:r>
          </a:p>
          <a:p>
            <a:pPr marL="228600" indent="-228600"/>
            <a:endParaRPr lang="ru-RU" dirty="0" smtClean="0">
              <a:latin typeface="Arial" charset="0"/>
            </a:endParaRPr>
          </a:p>
          <a:p>
            <a:pPr marL="228600" indent="-228600"/>
            <a:r>
              <a:rPr lang="ru-RU" dirty="0" smtClean="0">
                <a:latin typeface="Arial" charset="0"/>
              </a:rPr>
              <a:t>После того, как все данные для подписи введены, нажмите кнопку </a:t>
            </a:r>
            <a:r>
              <a:rPr lang="ru-RU" b="1" dirty="0" smtClean="0">
                <a:latin typeface="Arial" charset="0"/>
              </a:rPr>
              <a:t>ОК</a:t>
            </a:r>
            <a:r>
              <a:rPr lang="ru-RU" dirty="0" smtClean="0">
                <a:latin typeface="Arial" charset="0"/>
              </a:rPr>
              <a:t>. </a:t>
            </a:r>
          </a:p>
          <a:p>
            <a:pPr marL="228600" indent="-228600"/>
            <a:r>
              <a:rPr lang="ru-RU" dirty="0" smtClean="0">
                <a:latin typeface="Arial" charset="0"/>
              </a:rPr>
              <a:t>После того, как услуга сохранилась, на панели внизу мы можем увидеть, как изменился её статус. Напомню, что после создания, на этой панели отображалась надпись «Статус: Новый».</a:t>
            </a:r>
          </a:p>
          <a:p>
            <a:pPr marL="228600" indent="-228600"/>
            <a:r>
              <a:rPr lang="ru-RU" dirty="0" smtClean="0">
                <a:latin typeface="Arial" charset="0"/>
              </a:rPr>
              <a:t>Теперь же надпись изменилась на «Статус: На внутреннем согласовании».</a:t>
            </a:r>
          </a:p>
          <a:p>
            <a:pPr marL="228600" indent="-228600"/>
            <a:endParaRPr lang="ru-RU" dirty="0" smtClean="0">
              <a:latin typeface="Arial" charset="0"/>
            </a:endParaRPr>
          </a:p>
          <a:p>
            <a:pPr marL="228600" indent="-228600"/>
            <a:r>
              <a:rPr lang="ru-RU" dirty="0" smtClean="0">
                <a:latin typeface="Arial" charset="0"/>
              </a:rPr>
              <a:t>Теперь рассмотрим работу с историей согласования услуги.</a:t>
            </a:r>
          </a:p>
        </p:txBody>
      </p:sp>
    </p:spTree>
    <p:extLst>
      <p:ext uri="{BB962C8B-B14F-4D97-AF65-F5344CB8AC3E}">
        <p14:creationId xmlns:p14="http://schemas.microsoft.com/office/powerpoint/2010/main" val="226347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Не рекомендуется самостоятельно удалять услуги из перечня </a:t>
            </a:r>
            <a:r>
              <a:rPr lang="ru-RU" sz="1200" kern="1200" dirty="0" err="1" smtClean="0">
                <a:solidFill>
                  <a:schemeClr val="tx1"/>
                </a:solidFill>
                <a:effectLst/>
                <a:latin typeface="+mn-lt"/>
                <a:ea typeface="+mn-ea"/>
                <a:cs typeface="+mn-cs"/>
              </a:rPr>
              <a:t>Госуслуг</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В</a:t>
            </a:r>
            <a:r>
              <a:rPr lang="ru-RU" sz="1200" kern="1200" baseline="0" dirty="0" smtClean="0">
                <a:solidFill>
                  <a:schemeClr val="tx1"/>
                </a:solidFill>
                <a:effectLst/>
                <a:latin typeface="+mn-lt"/>
                <a:ea typeface="+mn-ea"/>
                <a:cs typeface="+mn-cs"/>
              </a:rPr>
              <a:t> соответствии с порядком формирования и ведения регионального Реестра государственных и муниципальных услуг (функций) Мурманской области, утвержденным постановлением Правительства Мурманской области от 12.04.2010 № 147-ПП, исключение сведений об услугах (функциях) из Реестра осуществляется Комитетом по развитию информационных технологий  и связи Мурманской области по письменному обращению участника информационного взаимодействия с указанием основания для исключения в течение 3 календарных дней со дня получения обращения. </a:t>
            </a:r>
          </a:p>
          <a:p>
            <a:r>
              <a:rPr lang="ru-RU" sz="1200" b="1" kern="1200" baseline="0" dirty="0" smtClean="0">
                <a:solidFill>
                  <a:schemeClr val="tx1"/>
                </a:solidFill>
                <a:effectLst/>
                <a:latin typeface="+mn-lt"/>
                <a:ea typeface="+mn-ea"/>
                <a:cs typeface="+mn-cs"/>
              </a:rPr>
              <a:t>Информация об удалении сведений об услуге поступает в федеральный реестр (а затем публикуется на Портале) только после подписания электронной подписью уполномоченного органа.</a:t>
            </a:r>
          </a:p>
          <a:p>
            <a:endParaRPr lang="ru-RU" dirty="0" smtClean="0"/>
          </a:p>
        </p:txBody>
      </p:sp>
      <p:sp>
        <p:nvSpPr>
          <p:cNvPr id="168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99FB074-A206-4D5A-93BB-543BEC0B3D39}" type="slidenum">
              <a:rPr lang="ru-RU" sz="1200" smtClean="0"/>
              <a:pPr eaLnBrk="1" hangingPunct="1"/>
              <a:t>25</a:t>
            </a:fld>
            <a:endParaRPr lang="ru-RU" sz="1200" smtClean="0"/>
          </a:p>
        </p:txBody>
      </p:sp>
    </p:spTree>
    <p:extLst>
      <p:ext uri="{BB962C8B-B14F-4D97-AF65-F5344CB8AC3E}">
        <p14:creationId xmlns:p14="http://schemas.microsoft.com/office/powerpoint/2010/main" val="79866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
        <p:nvSpPr>
          <p:cNvPr id="1013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E774B12E-C5D3-4F39-BE7B-4823A70376AA}" type="slidenum">
              <a:rPr lang="ru-RU" sz="1200" smtClean="0"/>
              <a:pPr eaLnBrk="1" hangingPunct="1"/>
              <a:t>26</a:t>
            </a:fld>
            <a:endParaRPr lang="ru-RU" sz="1200" smtClean="0"/>
          </a:p>
        </p:txBody>
      </p:sp>
    </p:spTree>
    <p:extLst>
      <p:ext uri="{BB962C8B-B14F-4D97-AF65-F5344CB8AC3E}">
        <p14:creationId xmlns:p14="http://schemas.microsoft.com/office/powerpoint/2010/main" val="309338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Заполните поле выбора </a:t>
            </a:r>
            <a:r>
              <a:rPr lang="ru-RU" sz="1200" b="1" kern="1200" dirty="0" smtClean="0">
                <a:solidFill>
                  <a:schemeClr val="tx1"/>
                </a:solidFill>
                <a:effectLst/>
                <a:latin typeface="+mn-lt"/>
                <a:ea typeface="+mn-ea"/>
                <a:cs typeface="+mn-cs"/>
              </a:rPr>
              <a:t>Является функцией контроля/надзора</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Для функций контроля (надзора) заполнение данных на закладке </a:t>
            </a:r>
            <a:r>
              <a:rPr lang="ru-RU" sz="1200" b="1" kern="1200" dirty="0" smtClean="0">
                <a:solidFill>
                  <a:schemeClr val="tx1"/>
                </a:solidFill>
                <a:effectLst/>
                <a:latin typeface="+mn-lt"/>
                <a:ea typeface="+mn-ea"/>
                <a:cs typeface="+mn-cs"/>
              </a:rPr>
              <a:t>Рабочие документы</a:t>
            </a:r>
            <a:r>
              <a:rPr lang="ru-RU" sz="1200" kern="1200" dirty="0" smtClean="0">
                <a:solidFill>
                  <a:schemeClr val="tx1"/>
                </a:solidFill>
                <a:effectLst/>
                <a:latin typeface="+mn-lt"/>
                <a:ea typeface="+mn-ea"/>
                <a:cs typeface="+mn-cs"/>
              </a:rPr>
              <a:t> становится необязательным, поскольку может не содержать документов для предоставления и выходных документов.</a:t>
            </a:r>
          </a:p>
          <a:p>
            <a:r>
              <a:rPr lang="ru-RU" sz="1200" kern="1200" dirty="0" smtClean="0">
                <a:solidFill>
                  <a:schemeClr val="tx1"/>
                </a:solidFill>
                <a:effectLst/>
                <a:latin typeface="+mn-lt"/>
                <a:ea typeface="+mn-ea"/>
                <a:cs typeface="+mn-cs"/>
              </a:rPr>
              <a:t>Специфичным полем для функции является Предмет государственного и муниципального контроля (надзора).</a:t>
            </a:r>
          </a:p>
          <a:p>
            <a:endParaRPr lang="ru-RU" dirty="0" smtClean="0"/>
          </a:p>
        </p:txBody>
      </p:sp>
      <p:sp>
        <p:nvSpPr>
          <p:cNvPr id="168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99FB074-A206-4D5A-93BB-543BEC0B3D39}" type="slidenum">
              <a:rPr lang="ru-RU" sz="1200" smtClean="0"/>
              <a:pPr eaLnBrk="1" hangingPunct="1"/>
              <a:t>27</a:t>
            </a:fld>
            <a:endParaRPr lang="ru-RU" sz="1200" smtClean="0"/>
          </a:p>
        </p:txBody>
      </p:sp>
    </p:spTree>
    <p:extLst>
      <p:ext uri="{BB962C8B-B14F-4D97-AF65-F5344CB8AC3E}">
        <p14:creationId xmlns:p14="http://schemas.microsoft.com/office/powerpoint/2010/main" val="798660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7650" indent="-247650"/>
            <a:r>
              <a:rPr lang="ru-RU" dirty="0" smtClean="0"/>
              <a:t>На закладке «Процедуры» блок</a:t>
            </a:r>
            <a:r>
              <a:rPr lang="ru-RU" baseline="0" dirty="0" smtClean="0"/>
              <a:t> «Цели обращения», который был обязательным для услуг, для функций называется «Цели обращения/Основание» и не является обязательным.</a:t>
            </a:r>
          </a:p>
          <a:p>
            <a:pPr marL="247650" indent="-247650"/>
            <a:r>
              <a:rPr lang="ru-RU" baseline="0" dirty="0" smtClean="0"/>
              <a:t>При этом все данные, относящиеся к целям обращения также становятся необязательными для заполнения, это данные:</a:t>
            </a:r>
          </a:p>
          <a:p>
            <a:pPr marL="247650" indent="-247650">
              <a:buFont typeface="Arial" pitchFamily="34" charset="0"/>
              <a:buChar char="•"/>
            </a:pPr>
            <a:r>
              <a:rPr lang="ru-RU" baseline="0" dirty="0" smtClean="0"/>
              <a:t>Входящие документы</a:t>
            </a:r>
          </a:p>
          <a:p>
            <a:pPr marL="247650" indent="-247650">
              <a:buFont typeface="Arial" pitchFamily="34" charset="0"/>
              <a:buChar char="•"/>
            </a:pPr>
            <a:r>
              <a:rPr lang="ru-RU" baseline="0" dirty="0" smtClean="0"/>
              <a:t>Сценарии завершения</a:t>
            </a:r>
          </a:p>
          <a:p>
            <a:pPr marL="247650" indent="-247650">
              <a:buFont typeface="Arial" pitchFamily="34" charset="0"/>
              <a:buChar char="•"/>
            </a:pPr>
            <a:r>
              <a:rPr lang="ru-RU" baseline="0" dirty="0" smtClean="0"/>
              <a:t>Исходящие документы</a:t>
            </a:r>
          </a:p>
          <a:p>
            <a:pPr marL="247650" indent="-247650">
              <a:buFont typeface="Arial" pitchFamily="34" charset="0"/>
              <a:buChar char="•"/>
            </a:pPr>
            <a:r>
              <a:rPr lang="ru-RU" baseline="0" dirty="0" smtClean="0"/>
              <a:t>ЮЗД</a:t>
            </a:r>
          </a:p>
          <a:p>
            <a:pPr marL="0" indent="0">
              <a:buFont typeface="Arial" pitchFamily="34" charset="0"/>
              <a:buNone/>
            </a:pPr>
            <a:r>
              <a:rPr lang="ru-RU" baseline="0" dirty="0" smtClean="0"/>
              <a:t>А также становится необязательной вкладка «Категории получателей».</a:t>
            </a:r>
          </a:p>
          <a:p>
            <a:pPr marL="0" indent="0">
              <a:buFont typeface="Arial" pitchFamily="34" charset="0"/>
              <a:buNone/>
            </a:pPr>
            <a:r>
              <a:rPr lang="ru-RU" baseline="0" dirty="0" smtClean="0"/>
              <a:t>На вкладке «Дополнительно» специфичными для функции являются поля:</a:t>
            </a:r>
          </a:p>
          <a:p>
            <a:pPr marL="171450" indent="-171450">
              <a:buFont typeface="Arial" pitchFamily="34" charset="0"/>
              <a:buChar char="•"/>
            </a:pPr>
            <a:r>
              <a:rPr lang="ru-RU" sz="1200" b="1" kern="1200" dirty="0" smtClean="0">
                <a:solidFill>
                  <a:schemeClr val="tx1"/>
                </a:solidFill>
                <a:effectLst/>
                <a:latin typeface="+mn-lt"/>
                <a:ea typeface="+mn-ea"/>
                <a:cs typeface="+mn-cs"/>
              </a:rPr>
              <a:t>Права и обязанности должностных лиц при осуществлении государственного контроля (надзора);</a:t>
            </a:r>
          </a:p>
          <a:p>
            <a:pPr marL="171450" indent="-171450">
              <a:buFont typeface="Arial" pitchFamily="34" charset="0"/>
              <a:buChar char="•"/>
            </a:pPr>
            <a:r>
              <a:rPr lang="ru-RU" sz="1200" b="1" kern="1200" dirty="0" smtClean="0">
                <a:solidFill>
                  <a:schemeClr val="tx1"/>
                </a:solidFill>
                <a:effectLst/>
                <a:latin typeface="+mn-lt"/>
                <a:ea typeface="+mn-ea"/>
                <a:cs typeface="+mn-cs"/>
              </a:rPr>
              <a:t>Права и обязанности лиц, в отношении которых осуществляются мероприятия по контролю (надзору).</a:t>
            </a:r>
          </a:p>
          <a:p>
            <a:endParaRPr lang="ru-RU" dirty="0" smtClean="0"/>
          </a:p>
        </p:txBody>
      </p:sp>
      <p:sp>
        <p:nvSpPr>
          <p:cNvPr id="168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99FB074-A206-4D5A-93BB-543BEC0B3D39}" type="slidenum">
              <a:rPr lang="ru-RU" sz="1200" smtClean="0"/>
              <a:pPr eaLnBrk="1" hangingPunct="1"/>
              <a:t>28</a:t>
            </a:fld>
            <a:endParaRPr lang="ru-RU" sz="1200" smtClean="0"/>
          </a:p>
        </p:txBody>
      </p:sp>
    </p:spTree>
    <p:extLst>
      <p:ext uri="{BB962C8B-B14F-4D97-AF65-F5344CB8AC3E}">
        <p14:creationId xmlns:p14="http://schemas.microsoft.com/office/powerpoint/2010/main" val="79866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r>
              <a:rPr lang="ru-RU" dirty="0" smtClean="0">
                <a:latin typeface="Arial" charset="0"/>
              </a:rPr>
              <a:t>Основную часть реестра можно условно разделить на следующие функциональные блоки:</a:t>
            </a:r>
          </a:p>
          <a:p>
            <a:pPr marL="228600" indent="-228600">
              <a:buFontTx/>
              <a:buAutoNum type="arabicParenR"/>
            </a:pPr>
            <a:r>
              <a:rPr lang="ru-RU" dirty="0" smtClean="0">
                <a:latin typeface="Arial" charset="0"/>
              </a:rPr>
              <a:t> Область панели управления</a:t>
            </a:r>
          </a:p>
          <a:p>
            <a:pPr marL="228600" indent="-228600">
              <a:buFontTx/>
              <a:buAutoNum type="arabicParenR"/>
            </a:pPr>
            <a:r>
              <a:rPr lang="ru-RU" dirty="0" smtClean="0">
                <a:latin typeface="Arial" charset="0"/>
              </a:rPr>
              <a:t> Область панели действий</a:t>
            </a:r>
          </a:p>
          <a:p>
            <a:pPr marL="228600" indent="-228600"/>
            <a:r>
              <a:rPr lang="ru-RU" dirty="0" smtClean="0">
                <a:latin typeface="Arial" charset="0"/>
              </a:rPr>
              <a:t>3) Область закладок реестра:</a:t>
            </a:r>
          </a:p>
          <a:p>
            <a:pPr marL="228600" indent="-228600">
              <a:buFontTx/>
              <a:buChar char="•"/>
            </a:pPr>
            <a:r>
              <a:rPr lang="ru-RU" dirty="0" err="1" smtClean="0">
                <a:latin typeface="Arial" charset="0"/>
              </a:rPr>
              <a:t>Госуслуги</a:t>
            </a:r>
            <a:endParaRPr lang="ru-RU" dirty="0" smtClean="0">
              <a:latin typeface="Arial" charset="0"/>
            </a:endParaRPr>
          </a:p>
          <a:p>
            <a:pPr marL="228600" indent="-228600">
              <a:buFontTx/>
              <a:buChar char="•"/>
            </a:pPr>
            <a:r>
              <a:rPr lang="ru-RU" dirty="0" smtClean="0">
                <a:latin typeface="Arial" charset="0"/>
              </a:rPr>
              <a:t>Госорганы</a:t>
            </a:r>
          </a:p>
          <a:p>
            <a:pPr marL="228600" indent="-228600"/>
            <a:r>
              <a:rPr lang="ru-RU" dirty="0" smtClean="0">
                <a:latin typeface="Arial" charset="0"/>
              </a:rPr>
              <a:t>Перемещение между закладками осуществляется путем нажатия левой кнопкой мыши на их названия.</a:t>
            </a:r>
          </a:p>
          <a:p>
            <a:pPr marL="228600" indent="-228600"/>
            <a:endParaRPr lang="ru-RU" dirty="0" smtClean="0">
              <a:latin typeface="Arial" charset="0"/>
            </a:endParaRPr>
          </a:p>
          <a:p>
            <a:pPr marL="228600" indent="-228600"/>
            <a:r>
              <a:rPr lang="ru-RU" dirty="0" smtClean="0">
                <a:latin typeface="Arial" charset="0"/>
              </a:rPr>
              <a:t>Перейдем к закладке госорганов</a:t>
            </a:r>
          </a:p>
        </p:txBody>
      </p:sp>
    </p:spTree>
    <p:extLst>
      <p:ext uri="{BB962C8B-B14F-4D97-AF65-F5344CB8AC3E}">
        <p14:creationId xmlns:p14="http://schemas.microsoft.com/office/powerpoint/2010/main" val="121315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endParaRPr lang="ru-RU" dirty="0" smtClean="0">
              <a:latin typeface="Arial" charset="0"/>
            </a:endParaRPr>
          </a:p>
        </p:txBody>
      </p:sp>
    </p:spTree>
    <p:extLst>
      <p:ext uri="{BB962C8B-B14F-4D97-AF65-F5344CB8AC3E}">
        <p14:creationId xmlns:p14="http://schemas.microsoft.com/office/powerpoint/2010/main" val="121315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28600" indent="-228600"/>
            <a:r>
              <a:rPr lang="ru-RU" sz="1200" b="1" i="1" kern="1200" dirty="0" smtClean="0">
                <a:solidFill>
                  <a:schemeClr val="tx1"/>
                </a:solidFill>
                <a:effectLst/>
                <a:latin typeface="+mn-lt"/>
                <a:ea typeface="+mn-ea"/>
                <a:cs typeface="+mn-cs"/>
              </a:rPr>
              <a:t>Госорганы</a:t>
            </a:r>
            <a:r>
              <a:rPr lang="ru-RU" sz="1200" kern="1200" dirty="0" smtClean="0">
                <a:solidFill>
                  <a:schemeClr val="tx1"/>
                </a:solidFill>
                <a:effectLst/>
                <a:latin typeface="+mn-lt"/>
                <a:ea typeface="+mn-ea"/>
                <a:cs typeface="+mn-cs"/>
              </a:rPr>
              <a:t> – </a:t>
            </a:r>
            <a:r>
              <a:rPr lang="ru-RU" sz="1200" dirty="0" smtClean="0">
                <a:effectLst/>
                <a:latin typeface="Times New Roman"/>
                <a:ea typeface="Times New Roman"/>
              </a:rPr>
              <a:t>Данная закладка содержит список элементов, по которым сгруппированы Госорганы, информация о которых внесена в Региональный реестр. </a:t>
            </a:r>
            <a:endParaRPr lang="ru-RU" dirty="0" smtClean="0"/>
          </a:p>
          <a:p>
            <a:pPr marL="228600" indent="-228600"/>
            <a:r>
              <a:rPr lang="ru-RU" sz="1200" kern="1200" dirty="0" smtClean="0">
                <a:solidFill>
                  <a:schemeClr val="tx1"/>
                </a:solidFill>
                <a:effectLst/>
                <a:latin typeface="+mn-lt"/>
                <a:ea typeface="+mn-ea"/>
                <a:cs typeface="+mn-cs"/>
              </a:rPr>
              <a:t>Двойным щелчком левой кнопки мыши нажмите на названии элемента (группы), Госорганы которого необходимо просмотреть. В правой части окна отобразится перечень Госорганов выбранного элемента. Найдите Госорган, информацию о котором предстоит отредактировать, для этого в выпадающем списке выберите требуемый. </a:t>
            </a:r>
            <a:r>
              <a:rPr lang="ru-RU" sz="1200" dirty="0" smtClean="0">
                <a:effectLst/>
                <a:latin typeface="Times New Roman"/>
                <a:ea typeface="Times New Roman"/>
              </a:rPr>
              <a:t>Двойным щелчком левой кнопки мыши нажмите на названии выбранной для изменения организации, откроется </a:t>
            </a:r>
            <a:r>
              <a:rPr lang="ru-RU" sz="1200" b="1" dirty="0" smtClean="0">
                <a:effectLst/>
                <a:latin typeface="Times New Roman"/>
                <a:ea typeface="Times New Roman"/>
                <a:cs typeface="Times New Roman"/>
              </a:rPr>
              <a:t>Ре</a:t>
            </a:r>
            <a:r>
              <a:rPr lang="ru-RU" sz="1200" b="1" dirty="0" smtClean="0">
                <a:effectLst/>
                <a:latin typeface="Times New Roman"/>
                <a:ea typeface="Times New Roman"/>
              </a:rPr>
              <a:t>дактор государственного органа</a:t>
            </a:r>
            <a:r>
              <a:rPr lang="ru-RU" sz="1200" b="0" dirty="0" smtClean="0">
                <a:effectLst/>
                <a:latin typeface="Times New Roman"/>
                <a:ea typeface="Times New Roman"/>
              </a:rPr>
              <a:t>.</a:t>
            </a:r>
            <a:endParaRPr lang="ru-RU" dirty="0" smtClean="0"/>
          </a:p>
        </p:txBody>
      </p:sp>
    </p:spTree>
    <p:extLst>
      <p:ext uri="{BB962C8B-B14F-4D97-AF65-F5344CB8AC3E}">
        <p14:creationId xmlns:p14="http://schemas.microsoft.com/office/powerpoint/2010/main" val="3765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228600" indent="-228600"/>
            <a:r>
              <a:rPr lang="ru-RU" dirty="0" smtClean="0">
                <a:latin typeface="Arial" charset="0"/>
              </a:rPr>
              <a:t>Порядок и приемы размещения информации об органе подробно описаны в Руководстве пользователя.</a:t>
            </a:r>
          </a:p>
          <a:p>
            <a:pPr marL="228600" indent="-228600"/>
            <a:endParaRPr lang="ru-RU" dirty="0" smtClean="0">
              <a:latin typeface="Arial"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ru-RU" altLang="ru-RU" sz="1200" b="1" i="1" u="none" strike="noStrike" kern="1200" cap="none" spc="0" normalizeH="0" baseline="0" noProof="0" dirty="0" smtClean="0">
                <a:ln>
                  <a:noFill/>
                </a:ln>
                <a:solidFill>
                  <a:prstClr val="black"/>
                </a:solidFill>
                <a:effectLst/>
                <a:uLnTx/>
                <a:uFillTx/>
                <a:latin typeface="Arial" pitchFamily="34" charset="0"/>
              </a:rPr>
              <a:t>Примечание:</a:t>
            </a:r>
            <a:r>
              <a:rPr kumimoji="0" lang="ru-RU" altLang="ru-RU" sz="1200" b="0" i="1" u="none" strike="noStrike" kern="1200" cap="none" spc="0" normalizeH="0" baseline="0" noProof="0" dirty="0" smtClean="0">
                <a:ln>
                  <a:noFill/>
                </a:ln>
                <a:solidFill>
                  <a:prstClr val="black"/>
                </a:solidFill>
                <a:effectLst/>
                <a:uLnTx/>
                <a:uFillTx/>
                <a:latin typeface="Arial" pitchFamily="34" charset="0"/>
              </a:rPr>
              <a:t> Для того, чтобы в дальнейшем мы смогли опубликовать услугу, необходимо заполнить все обязательные поля, в том числе «Электронная почта» и «Автоинформатор». Если такой информации нет, то введите в эти поля строку «не указан».</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ru-RU" altLang="ru-RU" sz="1200" b="0" i="1" u="none" strike="noStrike" kern="1200" cap="none" spc="0" normalizeH="0" baseline="0" noProof="0" dirty="0" smtClean="0">
              <a:ln>
                <a:noFill/>
              </a:ln>
              <a:solidFill>
                <a:prstClr val="black"/>
              </a:solidFill>
              <a:effectLst/>
              <a:uLnTx/>
              <a:uFillTx/>
              <a:latin typeface="Arial" pitchFamily="34" charset="0"/>
            </a:endParaRPr>
          </a:p>
          <a:p>
            <a:pPr marL="0" indent="0">
              <a:buFontTx/>
              <a:buNone/>
            </a:pPr>
            <a:r>
              <a:rPr lang="ru-RU" dirty="0" smtClean="0">
                <a:latin typeface="Arial" charset="0"/>
              </a:rPr>
              <a:t>Для того, чтобы на Портале </a:t>
            </a:r>
            <a:r>
              <a:rPr lang="ru-RU" dirty="0" err="1" smtClean="0">
                <a:latin typeface="Arial" charset="0"/>
              </a:rPr>
              <a:t>госуслуг</a:t>
            </a:r>
            <a:r>
              <a:rPr lang="ru-RU" dirty="0" smtClean="0">
                <a:latin typeface="Arial" charset="0"/>
              </a:rPr>
              <a:t> корректно отображалась информация об органе местного самоуправления и его структурных подразделениях по местоположению</a:t>
            </a:r>
            <a:r>
              <a:rPr lang="ru-RU" baseline="0" dirty="0" smtClean="0">
                <a:latin typeface="Arial" charset="0"/>
              </a:rPr>
              <a:t> необходимо правильно указать территорию в диалоговом окне </a:t>
            </a:r>
            <a:r>
              <a:rPr lang="ru-RU" dirty="0" smtClean="0">
                <a:latin typeface="Arial" charset="0"/>
              </a:rPr>
              <a:t> «Редактирование офиса ОГВ». Для выбора территории, на которой расположен Госорган нажмите кнопку Выбрать, расположенную справа от поля Территории (обязательное для заполнения). </a:t>
            </a:r>
          </a:p>
          <a:p>
            <a:pPr marL="0" indent="0">
              <a:buFontTx/>
              <a:buNone/>
            </a:pPr>
            <a:r>
              <a:rPr lang="ru-RU" dirty="0" smtClean="0">
                <a:latin typeface="Arial" charset="0"/>
              </a:rPr>
              <a:t>Блок </a:t>
            </a:r>
            <a:r>
              <a:rPr lang="ru-RU" b="1" dirty="0" smtClean="0">
                <a:latin typeface="Arial" charset="0"/>
              </a:rPr>
              <a:t>Контакты</a:t>
            </a:r>
            <a:r>
              <a:rPr lang="ru-RU" dirty="0" smtClean="0">
                <a:latin typeface="Arial" charset="0"/>
              </a:rPr>
              <a:t> связан напрямую с блоком </a:t>
            </a:r>
            <a:r>
              <a:rPr lang="ru-RU" b="1" dirty="0" smtClean="0">
                <a:latin typeface="Arial" charset="0"/>
              </a:rPr>
              <a:t>Офисы</a:t>
            </a:r>
            <a:r>
              <a:rPr lang="ru-RU" dirty="0" smtClean="0">
                <a:latin typeface="Arial" charset="0"/>
              </a:rPr>
              <a:t>. Здесь перечисляется контактная информация, которая связана с конкретным адресом.</a:t>
            </a:r>
          </a:p>
          <a:p>
            <a:pPr marL="0" indent="0">
              <a:buFontTx/>
              <a:buNone/>
            </a:pPr>
            <a:r>
              <a:rPr lang="ru-RU" dirty="0" smtClean="0">
                <a:latin typeface="Arial" charset="0"/>
              </a:rPr>
              <a:t>Чтобы сохранить внесенные изменения в паспорте ОГВ, необходимо нажать кнопку Сохранить на панели действий.</a:t>
            </a:r>
          </a:p>
          <a:p>
            <a:pPr marL="0" indent="0">
              <a:buFontTx/>
              <a:buNone/>
            </a:pPr>
            <a:r>
              <a:rPr lang="ru-RU" dirty="0" smtClean="0">
                <a:latin typeface="Arial" charset="0"/>
              </a:rPr>
              <a:t>Чтобы начать согласование паспорта ОГВ, нужно нажать на кнопку смены статуса «Отправить на согласование».</a:t>
            </a:r>
          </a:p>
        </p:txBody>
      </p:sp>
    </p:spTree>
    <p:extLst>
      <p:ext uri="{BB962C8B-B14F-4D97-AF65-F5344CB8AC3E}">
        <p14:creationId xmlns:p14="http://schemas.microsoft.com/office/powerpoint/2010/main" val="23168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228600" indent="-228600"/>
            <a:endParaRPr lang="ru-RU" dirty="0" smtClean="0">
              <a:latin typeface="Arial" charset="0"/>
            </a:endParaRPr>
          </a:p>
        </p:txBody>
      </p:sp>
    </p:spTree>
    <p:extLst>
      <p:ext uri="{BB962C8B-B14F-4D97-AF65-F5344CB8AC3E}">
        <p14:creationId xmlns:p14="http://schemas.microsoft.com/office/powerpoint/2010/main" val="23168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228600" indent="-228600"/>
            <a:r>
              <a:rPr lang="ru-RU" dirty="0" smtClean="0">
                <a:latin typeface="Arial" charset="0"/>
              </a:rPr>
              <a:t>Если участники</a:t>
            </a:r>
            <a:r>
              <a:rPr lang="ru-RU" baseline="0" dirty="0" smtClean="0">
                <a:latin typeface="Arial" charset="0"/>
              </a:rPr>
              <a:t> информационного взаимодействия своевременно вносят изменения в паспорт органа (услуги, функции), то заявитель, посредством Портала услуг, получит достоверную информацию как об органе, так и о предоставляемых им услугах. Пустые закладки в окне органа (отсутствие информации) свидетельствуют о незаполненных (некорректно заполненных) полях электронных форм Реестра. </a:t>
            </a:r>
            <a:endParaRPr lang="ru-RU" dirty="0" smtClean="0">
              <a:latin typeface="Arial" charset="0"/>
            </a:endParaRPr>
          </a:p>
        </p:txBody>
      </p:sp>
    </p:spTree>
    <p:extLst>
      <p:ext uri="{BB962C8B-B14F-4D97-AF65-F5344CB8AC3E}">
        <p14:creationId xmlns:p14="http://schemas.microsoft.com/office/powerpoint/2010/main" val="23168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
        <p:nvSpPr>
          <p:cNvPr id="1013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E774B12E-C5D3-4F39-BE7B-4823A70376AA}" type="slidenum">
              <a:rPr lang="ru-RU" sz="1200" smtClean="0"/>
              <a:pPr eaLnBrk="1" hangingPunct="1"/>
              <a:t>9</a:t>
            </a:fld>
            <a:endParaRPr lang="ru-RU" sz="1200" smtClean="0"/>
          </a:p>
        </p:txBody>
      </p:sp>
    </p:spTree>
    <p:extLst>
      <p:ext uri="{BB962C8B-B14F-4D97-AF65-F5344CB8AC3E}">
        <p14:creationId xmlns:p14="http://schemas.microsoft.com/office/powerpoint/2010/main" val="309338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84F06499-A55A-408B-A71A-C82FE3CE32CF}"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7710B51-DA3C-4363-83EE-6861B8816CD2}"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ADFFE8C-0572-4A48-9C5C-B8CCD6A08EF1}"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5040E7C-637F-40F9-9AAE-6F957ED7684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808B4C49-5031-47AD-9306-F5FD0C76C29F}"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B256358-48D3-4045-9A32-F4884936016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870C08-24FE-4104-B060-91A745C6B8F1}"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975009BB-3EC5-4DDF-8A8B-E5259B7AF2B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2B40B2B8-615A-42D7-BA37-F5568DB5F6A6}"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FCA2A1E-9DEA-42E0-9D27-7BF16606477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92D5094-EB2D-4348-B1F2-308B153CF4A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BD7BC5C-F0F0-4C74-B299-1E0A500EA5C6}"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11188" y="4648200"/>
            <a:ext cx="7961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b="1" dirty="0"/>
              <a:t>Информационно-методический семинар</a:t>
            </a:r>
            <a:endParaRPr lang="ru-RU" b="1" dirty="0">
              <a:solidFill>
                <a:schemeClr val="tx2"/>
              </a:solidFill>
            </a:endParaRPr>
          </a:p>
          <a:p>
            <a:pPr algn="ctr"/>
            <a:endParaRPr lang="ru-RU" b="1" dirty="0">
              <a:solidFill>
                <a:schemeClr val="tx2"/>
              </a:solidFill>
            </a:endParaRPr>
          </a:p>
        </p:txBody>
      </p:sp>
      <p:sp>
        <p:nvSpPr>
          <p:cNvPr id="2051" name="Rectangle 2"/>
          <p:cNvSpPr>
            <a:spLocks noChangeArrowheads="1"/>
          </p:cNvSpPr>
          <p:nvPr/>
        </p:nvSpPr>
        <p:spPr bwMode="auto">
          <a:xfrm>
            <a:off x="684213" y="2000250"/>
            <a:ext cx="7961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3200" b="1" dirty="0" smtClean="0"/>
              <a:t>Внесение сведений об услугах (функциях) в электронные формы Реестра</a:t>
            </a:r>
            <a:endParaRPr lang="ru-RU" sz="3200" b="1" dirty="0">
              <a:solidFill>
                <a:schemeClr val="tx2"/>
              </a:solidFill>
            </a:endParaRPr>
          </a:p>
        </p:txBody>
      </p:sp>
      <p:grpSp>
        <p:nvGrpSpPr>
          <p:cNvPr id="2052" name="Группа 9"/>
          <p:cNvGrpSpPr>
            <a:grpSpLocks/>
          </p:cNvGrpSpPr>
          <p:nvPr/>
        </p:nvGrpSpPr>
        <p:grpSpPr bwMode="auto">
          <a:xfrm>
            <a:off x="55563" y="355600"/>
            <a:ext cx="8947150" cy="6359525"/>
            <a:chOff x="55977" y="356372"/>
            <a:chExt cx="8945973" cy="6358776"/>
          </a:xfrm>
        </p:grpSpPr>
        <p:cxnSp>
          <p:nvCxnSpPr>
            <p:cNvPr id="12" name="Прямая соединительная линия 11"/>
            <p:cNvCxnSpPr>
              <a:stCxn id="11"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Прямая соединительная линия 12"/>
            <p:cNvCxnSpPr>
              <a:endCxn id="11"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Овал 10"/>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8C5FC695-054F-417C-A564-209C698FAB26}" type="slidenum">
                <a:rPr lang="ru-RU" sz="3200" smtClean="0">
                  <a:solidFill>
                    <a:schemeClr val="tx1"/>
                  </a:solidFill>
                </a:rPr>
                <a:t>1</a:t>
              </a:fld>
              <a:endParaRPr lang="ru-RU" sz="3200" dirty="0">
                <a:solidFill>
                  <a:schemeClr val="tx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7"/>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2772" name="Rectangle 8"/>
          <p:cNvSpPr>
            <a:spLocks noChangeArrowheads="1"/>
          </p:cNvSpPr>
          <p:nvPr/>
        </p:nvSpPr>
        <p:spPr bwMode="auto">
          <a:xfrm>
            <a:off x="1116013" y="1268413"/>
            <a:ext cx="3633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smtClean="0"/>
              <a:t>Создание новой </a:t>
            </a:r>
            <a:r>
              <a:rPr lang="ru-RU" b="1" i="1" dirty="0" err="1" smtClean="0"/>
              <a:t>госуслуги</a:t>
            </a:r>
            <a:endParaRPr lang="en-US" b="1" i="1" dirty="0"/>
          </a:p>
        </p:txBody>
      </p:sp>
      <p:sp>
        <p:nvSpPr>
          <p:cNvPr id="350234" name="Rectangle 26"/>
          <p:cNvSpPr>
            <a:spLocks noChangeArrowheads="1"/>
          </p:cNvSpPr>
          <p:nvPr/>
        </p:nvSpPr>
        <p:spPr bwMode="auto">
          <a:xfrm>
            <a:off x="510173" y="1789990"/>
            <a:ext cx="346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t>1. </a:t>
            </a:r>
            <a:r>
              <a:rPr lang="ru-RU" sz="1800" dirty="0" smtClean="0"/>
              <a:t>Закладка «</a:t>
            </a:r>
            <a:r>
              <a:rPr lang="ru-RU" sz="1800" dirty="0" err="1" smtClean="0"/>
              <a:t>Госуслуги</a:t>
            </a:r>
            <a:r>
              <a:rPr lang="ru-RU" sz="1800" dirty="0" smtClean="0"/>
              <a:t>»</a:t>
            </a:r>
            <a:endParaRPr lang="ru-RU" sz="1800" dirty="0"/>
          </a:p>
        </p:txBody>
      </p:sp>
      <p:grpSp>
        <p:nvGrpSpPr>
          <p:cNvPr id="32792" name="Группа 27"/>
          <p:cNvGrpSpPr>
            <a:grpSpLocks/>
          </p:cNvGrpSpPr>
          <p:nvPr/>
        </p:nvGrpSpPr>
        <p:grpSpPr bwMode="auto">
          <a:xfrm>
            <a:off x="45830" y="333375"/>
            <a:ext cx="8947150" cy="6359525"/>
            <a:chOff x="55977" y="356372"/>
            <a:chExt cx="8945973" cy="6358776"/>
          </a:xfrm>
        </p:grpSpPr>
        <p:sp>
          <p:nvSpPr>
            <p:cNvPr id="29" name="Овал 2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00B014BE-A04B-48DB-A54A-C83611F17266}" type="slidenum">
                <a:rPr lang="en-US" sz="3200">
                  <a:solidFill>
                    <a:schemeClr val="tx1"/>
                  </a:solidFill>
                </a:rPr>
                <a:pPr algn="ctr">
                  <a:defRPr/>
                </a:pPr>
                <a:t>10</a:t>
              </a:fld>
              <a:endParaRPr lang="ru-RU" sz="3200" dirty="0">
                <a:solidFill>
                  <a:schemeClr val="tx1"/>
                </a:solidFill>
              </a:endParaRPr>
            </a:p>
          </p:txBody>
        </p:sp>
        <p:cxnSp>
          <p:nvCxnSpPr>
            <p:cNvPr id="30" name="Прямая соединительная линия 29"/>
            <p:cNvCxnSpPr>
              <a:stCxn id="2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Прямая соединительная линия 30"/>
            <p:cNvCxnSpPr>
              <a:endCxn id="2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35561" name="Rectangle 9"/>
          <p:cNvSpPr>
            <a:spLocks noChangeArrowheads="1"/>
          </p:cNvSpPr>
          <p:nvPr/>
        </p:nvSpPr>
        <p:spPr bwMode="auto">
          <a:xfrm>
            <a:off x="106363" y="6308725"/>
            <a:ext cx="856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smtClean="0"/>
              <a:t>Перейдем </a:t>
            </a:r>
            <a:r>
              <a:rPr lang="ru-RU" dirty="0"/>
              <a:t>к </a:t>
            </a:r>
            <a:r>
              <a:rPr lang="ru-RU" dirty="0" smtClean="0"/>
              <a:t>паспорту услуги</a:t>
            </a:r>
            <a:endParaRPr lang="ru-RU" dirty="0"/>
          </a:p>
        </p:txBody>
      </p:sp>
      <p:sp>
        <p:nvSpPr>
          <p:cNvPr id="41" name="Rectangle 26"/>
          <p:cNvSpPr>
            <a:spLocks noChangeArrowheads="1"/>
          </p:cNvSpPr>
          <p:nvPr/>
        </p:nvSpPr>
        <p:spPr bwMode="auto">
          <a:xfrm>
            <a:off x="4294278" y="1794293"/>
            <a:ext cx="3949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smtClean="0"/>
              <a:t>2. Кнопка «Создать новый объект»</a:t>
            </a:r>
            <a:endParaRPr lang="ru-RU" sz="1800"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09" y="2251125"/>
            <a:ext cx="8820472" cy="390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241763" y="2753319"/>
            <a:ext cx="300082" cy="369332"/>
          </a:xfrm>
          <a:prstGeom prst="rect">
            <a:avLst/>
          </a:prstGeom>
        </p:spPr>
        <p:txBody>
          <a:bodyPr wrap="none">
            <a:spAutoFit/>
          </a:bodyPr>
          <a:lstStyle/>
          <a:p>
            <a:pPr lvl="0">
              <a:spcBef>
                <a:spcPct val="50000"/>
              </a:spcBef>
            </a:pPr>
            <a:r>
              <a:rPr lang="ru-RU" sz="1800" b="1" i="1" dirty="0">
                <a:solidFill>
                  <a:srgbClr val="FF0000"/>
                </a:solidFill>
                <a:latin typeface="Times New Roman" pitchFamily="18" charset="0"/>
                <a:cs typeface="Times New Roman" pitchFamily="18" charset="0"/>
              </a:rPr>
              <a:t>1</a:t>
            </a:r>
          </a:p>
        </p:txBody>
      </p:sp>
      <p:sp>
        <p:nvSpPr>
          <p:cNvPr id="2" name="Text Box 14"/>
          <p:cNvSpPr txBox="1">
            <a:spLocks noChangeArrowheads="1"/>
          </p:cNvSpPr>
          <p:nvPr/>
        </p:nvSpPr>
        <p:spPr bwMode="auto">
          <a:xfrm>
            <a:off x="685817" y="2437676"/>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7"/>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2772" name="Rectangle 8"/>
          <p:cNvSpPr>
            <a:spLocks noChangeArrowheads="1"/>
          </p:cNvSpPr>
          <p:nvPr/>
        </p:nvSpPr>
        <p:spPr bwMode="auto">
          <a:xfrm>
            <a:off x="1116013" y="1268413"/>
            <a:ext cx="2302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smtClean="0"/>
              <a:t>Паспорт услуги</a:t>
            </a:r>
            <a:endParaRPr lang="en-US" b="1" i="1" dirty="0"/>
          </a:p>
        </p:txBody>
      </p:sp>
      <p:grpSp>
        <p:nvGrpSpPr>
          <p:cNvPr id="32792" name="Группа 27"/>
          <p:cNvGrpSpPr>
            <a:grpSpLocks/>
          </p:cNvGrpSpPr>
          <p:nvPr/>
        </p:nvGrpSpPr>
        <p:grpSpPr bwMode="auto">
          <a:xfrm>
            <a:off x="45830" y="333375"/>
            <a:ext cx="8947150" cy="6359525"/>
            <a:chOff x="55977" y="356372"/>
            <a:chExt cx="8945973" cy="6358776"/>
          </a:xfrm>
        </p:grpSpPr>
        <p:sp>
          <p:nvSpPr>
            <p:cNvPr id="29" name="Овал 2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00B014BE-A04B-48DB-A54A-C83611F17266}" type="slidenum">
                <a:rPr lang="en-US" sz="3200">
                  <a:solidFill>
                    <a:schemeClr val="tx1"/>
                  </a:solidFill>
                </a:rPr>
                <a:pPr algn="ctr">
                  <a:defRPr/>
                </a:pPr>
                <a:t>11</a:t>
              </a:fld>
              <a:endParaRPr lang="ru-RU" sz="3200" dirty="0">
                <a:solidFill>
                  <a:schemeClr val="tx1"/>
                </a:solidFill>
              </a:endParaRPr>
            </a:p>
          </p:txBody>
        </p:sp>
        <p:cxnSp>
          <p:nvCxnSpPr>
            <p:cNvPr id="30" name="Прямая соединительная линия 29"/>
            <p:cNvCxnSpPr>
              <a:stCxn id="2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Прямая соединительная линия 30"/>
            <p:cNvCxnSpPr>
              <a:endCxn id="2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35561" name="Rectangle 9"/>
          <p:cNvSpPr>
            <a:spLocks noChangeArrowheads="1"/>
          </p:cNvSpPr>
          <p:nvPr/>
        </p:nvSpPr>
        <p:spPr bwMode="auto">
          <a:xfrm>
            <a:off x="106363" y="6488509"/>
            <a:ext cx="856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smtClean="0"/>
              <a:t>Перейдем </a:t>
            </a:r>
            <a:r>
              <a:rPr lang="ru-RU" dirty="0"/>
              <a:t>к </a:t>
            </a:r>
            <a:r>
              <a:rPr lang="ru-RU" dirty="0" smtClean="0"/>
              <a:t>закладке «Досудебное обжалование»</a:t>
            </a:r>
            <a:endParaRPr lang="ru-RU"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49" y="1668523"/>
            <a:ext cx="8720659" cy="457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29"/>
          <p:cNvSpPr>
            <a:spLocks noChangeArrowheads="1"/>
          </p:cNvSpPr>
          <p:nvPr/>
        </p:nvSpPr>
        <p:spPr bwMode="auto">
          <a:xfrm rot="10800000" flipV="1">
            <a:off x="3707903" y="5181674"/>
            <a:ext cx="3749448" cy="864096"/>
          </a:xfrm>
          <a:prstGeom prst="wedgeRoundRectCallout">
            <a:avLst>
              <a:gd name="adj1" fmla="val 72178"/>
              <a:gd name="adj2" fmla="val -64445"/>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выбора ответственного органа за предоставление услуги</a:t>
            </a:r>
            <a:endParaRPr lang="ru-RU" sz="1800" dirty="0">
              <a:solidFill>
                <a:srgbClr val="FF0000"/>
              </a:solidFill>
            </a:endParaRPr>
          </a:p>
          <a:p>
            <a:endParaRPr lang="ru-RU" sz="1800" dirty="0">
              <a:solidFill>
                <a:srgbClr val="FF0000"/>
              </a:solidFill>
            </a:endParaRPr>
          </a:p>
        </p:txBody>
      </p:sp>
      <p:sp>
        <p:nvSpPr>
          <p:cNvPr id="12" name="AutoShape 29"/>
          <p:cNvSpPr>
            <a:spLocks noChangeArrowheads="1"/>
          </p:cNvSpPr>
          <p:nvPr/>
        </p:nvSpPr>
        <p:spPr bwMode="auto">
          <a:xfrm rot="10800000" flipV="1">
            <a:off x="3707904" y="2820321"/>
            <a:ext cx="3381876" cy="925386"/>
          </a:xfrm>
          <a:prstGeom prst="wedgeRoundRectCallout">
            <a:avLst>
              <a:gd name="adj1" fmla="val -62987"/>
              <a:gd name="adj2" fmla="val -60795"/>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добавления органов, участвующих в предоставлении услуги</a:t>
            </a:r>
            <a:endParaRPr lang="ru-RU" sz="1800" dirty="0">
              <a:solidFill>
                <a:srgbClr val="FF0000"/>
              </a:solidFill>
            </a:endParaRPr>
          </a:p>
          <a:p>
            <a:endParaRPr lang="ru-RU" sz="1800" dirty="0">
              <a:solidFill>
                <a:srgbClr val="FF0000"/>
              </a:solidFill>
            </a:endParaRPr>
          </a:p>
        </p:txBody>
      </p:sp>
    </p:spTree>
    <p:extLst>
      <p:ext uri="{BB962C8B-B14F-4D97-AF65-F5344CB8AC3E}">
        <p14:creationId xmlns:p14="http://schemas.microsoft.com/office/powerpoint/2010/main" val="257040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 </a:t>
            </a:r>
            <a:r>
              <a:rPr lang="ru-RU" sz="2200" b="1" dirty="0">
                <a:solidFill>
                  <a:srgbClr val="006699"/>
                </a:solidFill>
              </a:rPr>
              <a:t>Ввод основной информации о государственной услуге</a:t>
            </a:r>
          </a:p>
        </p:txBody>
      </p:sp>
      <p:sp>
        <p:nvSpPr>
          <p:cNvPr id="33798" name="Rectangle 5"/>
          <p:cNvSpPr>
            <a:spLocks noChangeArrowheads="1"/>
          </p:cNvSpPr>
          <p:nvPr/>
        </p:nvSpPr>
        <p:spPr bwMode="auto">
          <a:xfrm>
            <a:off x="1116013" y="1268413"/>
            <a:ext cx="7200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b="1" i="1" dirty="0"/>
              <a:t>Закладка </a:t>
            </a:r>
            <a:r>
              <a:rPr lang="ru-RU" b="1" i="1" dirty="0" smtClean="0"/>
              <a:t>«Досудебное обжалование»</a:t>
            </a:r>
            <a:endParaRPr lang="en-US" b="1" i="1" dirty="0"/>
          </a:p>
        </p:txBody>
      </p:sp>
      <p:sp>
        <p:nvSpPr>
          <p:cNvPr id="62478" name="Rectangle 14"/>
          <p:cNvSpPr>
            <a:spLocks noChangeArrowheads="1"/>
          </p:cNvSpPr>
          <p:nvPr/>
        </p:nvSpPr>
        <p:spPr bwMode="auto">
          <a:xfrm>
            <a:off x="107504" y="6485274"/>
            <a:ext cx="9145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buFont typeface="Wingdings" pitchFamily="2" charset="2"/>
              <a:buChar char="Ø"/>
            </a:pPr>
            <a:r>
              <a:rPr lang="ru-RU" dirty="0"/>
              <a:t>Рассмотрим </a:t>
            </a:r>
            <a:r>
              <a:rPr lang="ru-RU" dirty="0" smtClean="0"/>
              <a:t>вид данной информации на Портале</a:t>
            </a:r>
            <a:endParaRPr lang="ru-RU" dirty="0"/>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12</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0" name="Rectangle 23"/>
          <p:cNvSpPr>
            <a:spLocks noChangeArrowheads="1"/>
          </p:cNvSpPr>
          <p:nvPr/>
        </p:nvSpPr>
        <p:spPr bwMode="auto">
          <a:xfrm>
            <a:off x="257229" y="1700808"/>
            <a:ext cx="87454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800" dirty="0" smtClean="0"/>
              <a:t>В поле редактора вносится следующая информация:</a:t>
            </a:r>
          </a:p>
          <a:p>
            <a:pPr marL="180000" indent="-180000">
              <a:buFont typeface="Arial" pitchFamily="34" charset="0"/>
              <a:buChar char="•"/>
            </a:pPr>
            <a:r>
              <a:rPr lang="ru-RU" sz="1800" dirty="0" smtClean="0"/>
              <a:t>Предметы досудебного обжалования</a:t>
            </a:r>
          </a:p>
          <a:p>
            <a:pPr marL="180000" indent="-180000">
              <a:buFont typeface="Arial" pitchFamily="34" charset="0"/>
              <a:buChar char="•"/>
            </a:pPr>
            <a:r>
              <a:rPr lang="ru-RU" sz="1800" dirty="0" smtClean="0"/>
              <a:t>Основания для приостановления обжалования</a:t>
            </a:r>
          </a:p>
          <a:p>
            <a:pPr marL="180000" indent="-180000">
              <a:buFont typeface="Arial" pitchFamily="34" charset="0"/>
              <a:buChar char="•"/>
            </a:pPr>
            <a:r>
              <a:rPr lang="ru-RU" sz="1800" dirty="0" smtClean="0"/>
              <a:t>Основания для начала процедуры обжалования</a:t>
            </a:r>
          </a:p>
          <a:p>
            <a:pPr marL="180000" indent="-180000">
              <a:buFont typeface="Arial" pitchFamily="34" charset="0"/>
              <a:buChar char="•"/>
            </a:pPr>
            <a:r>
              <a:rPr lang="ru-RU" sz="1800" dirty="0" smtClean="0"/>
              <a:t>Случаи без ответа</a:t>
            </a:r>
          </a:p>
          <a:p>
            <a:pPr marL="180000" indent="-180000">
              <a:buFont typeface="Arial" pitchFamily="34" charset="0"/>
              <a:buChar char="•"/>
            </a:pPr>
            <a:r>
              <a:rPr lang="ru-RU" sz="1800" dirty="0" smtClean="0"/>
              <a:t>Результаты обжалования </a:t>
            </a:r>
            <a:endParaRPr lang="ru-RU" sz="1800" dirty="0"/>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29" y="3645024"/>
            <a:ext cx="4900215" cy="28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595" y="3212976"/>
            <a:ext cx="5292487" cy="293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330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224533" y="355599"/>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 Сведения об обжаловании</a:t>
            </a:r>
            <a:endParaRPr lang="ru-RU" sz="2200" b="1" dirty="0">
              <a:solidFill>
                <a:srgbClr val="006699"/>
              </a:solidFill>
            </a:endParaRPr>
          </a:p>
        </p:txBody>
      </p:sp>
      <p:sp>
        <p:nvSpPr>
          <p:cNvPr id="33798" name="Rectangle 5"/>
          <p:cNvSpPr>
            <a:spLocks noChangeArrowheads="1"/>
          </p:cNvSpPr>
          <p:nvPr/>
        </p:nvSpPr>
        <p:spPr bwMode="auto">
          <a:xfrm>
            <a:off x="1116013" y="1268413"/>
            <a:ext cx="7200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b="1" i="1" dirty="0"/>
              <a:t>Портал услуг</a:t>
            </a:r>
            <a:endParaRPr lang="en-US" b="1" i="1" dirty="0"/>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13</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87304"/>
            <a:ext cx="8479621" cy="502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567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 </a:t>
            </a:r>
            <a:r>
              <a:rPr lang="ru-RU" sz="2200" b="1" dirty="0">
                <a:solidFill>
                  <a:srgbClr val="006699"/>
                </a:solidFill>
              </a:rPr>
              <a:t>Ввод основной информации о государственной услуге</a:t>
            </a:r>
          </a:p>
        </p:txBody>
      </p:sp>
      <p:sp>
        <p:nvSpPr>
          <p:cNvPr id="33798" name="Rectangle 5"/>
          <p:cNvSpPr>
            <a:spLocks noChangeArrowheads="1"/>
          </p:cNvSpPr>
          <p:nvPr/>
        </p:nvSpPr>
        <p:spPr bwMode="auto">
          <a:xfrm>
            <a:off x="1116013" y="1268413"/>
            <a:ext cx="241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Закладка </a:t>
            </a:r>
            <a:r>
              <a:rPr lang="ru-RU" b="1" i="1" dirty="0" smtClean="0"/>
              <a:t>«НПА». </a:t>
            </a:r>
            <a:endParaRPr lang="en-US" b="1" i="1" dirty="0"/>
          </a:p>
        </p:txBody>
      </p:sp>
      <p:sp>
        <p:nvSpPr>
          <p:cNvPr id="62475" name="Rectangle 11"/>
          <p:cNvSpPr>
            <a:spLocks noChangeArrowheads="1"/>
          </p:cNvSpPr>
          <p:nvPr/>
        </p:nvSpPr>
        <p:spPr bwMode="auto">
          <a:xfrm>
            <a:off x="6738475" y="1628839"/>
            <a:ext cx="1684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a:t>1</a:t>
            </a:r>
            <a:r>
              <a:rPr lang="ru-RU" sz="1800" dirty="0" smtClean="0"/>
              <a:t>. НПА услуги</a:t>
            </a:r>
            <a:endParaRPr lang="ru-RU" sz="1800" i="1" dirty="0"/>
          </a:p>
        </p:txBody>
      </p:sp>
      <p:sp>
        <p:nvSpPr>
          <p:cNvPr id="62478" name="Rectangle 14"/>
          <p:cNvSpPr>
            <a:spLocks noChangeArrowheads="1"/>
          </p:cNvSpPr>
          <p:nvPr/>
        </p:nvSpPr>
        <p:spPr bwMode="auto">
          <a:xfrm>
            <a:off x="107504" y="6315016"/>
            <a:ext cx="874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a:t>Рассмотрим вид данной информации на Портале</a:t>
            </a:r>
          </a:p>
        </p:txBody>
      </p:sp>
      <p:sp>
        <p:nvSpPr>
          <p:cNvPr id="62479" name="Rectangle 15"/>
          <p:cNvSpPr>
            <a:spLocks noChangeArrowheads="1"/>
          </p:cNvSpPr>
          <p:nvPr/>
        </p:nvSpPr>
        <p:spPr bwMode="auto">
          <a:xfrm>
            <a:off x="6769102" y="2003514"/>
            <a:ext cx="2233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11113" indent="-11113"/>
            <a:r>
              <a:rPr lang="ru-RU" sz="1800" dirty="0" smtClean="0"/>
              <a:t>2. Сведения о</a:t>
            </a:r>
          </a:p>
          <a:p>
            <a:pPr marL="11113" indent="-11113"/>
            <a:r>
              <a:rPr lang="ru-RU" sz="1800" dirty="0" smtClean="0"/>
              <a:t>выбранном НПА </a:t>
            </a:r>
            <a:endParaRPr lang="ru-RU" sz="1800" dirty="0"/>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14</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7" y="1813505"/>
            <a:ext cx="6461378" cy="445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93" name="AutoShape 29"/>
          <p:cNvSpPr>
            <a:spLocks noChangeArrowheads="1"/>
          </p:cNvSpPr>
          <p:nvPr/>
        </p:nvSpPr>
        <p:spPr bwMode="auto">
          <a:xfrm rot="10800000" flipV="1">
            <a:off x="6156176" y="4293096"/>
            <a:ext cx="2147590" cy="683409"/>
          </a:xfrm>
          <a:prstGeom prst="wedgeRoundRectCallout">
            <a:avLst>
              <a:gd name="adj1" fmla="val 72178"/>
              <a:gd name="adj2" fmla="val -64445"/>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добавления </a:t>
            </a:r>
            <a:r>
              <a:rPr lang="ru-RU" sz="1800" dirty="0">
                <a:solidFill>
                  <a:srgbClr val="FF0000"/>
                </a:solidFill>
              </a:rPr>
              <a:t>НПА</a:t>
            </a:r>
          </a:p>
          <a:p>
            <a:endParaRPr lang="ru-RU" sz="1800" dirty="0">
              <a:solidFill>
                <a:srgbClr val="FF0000"/>
              </a:solidFill>
            </a:endParaRPr>
          </a:p>
        </p:txBody>
      </p:sp>
      <p:sp>
        <p:nvSpPr>
          <p:cNvPr id="19" name="AutoShape 29"/>
          <p:cNvSpPr>
            <a:spLocks noChangeArrowheads="1"/>
          </p:cNvSpPr>
          <p:nvPr/>
        </p:nvSpPr>
        <p:spPr bwMode="auto">
          <a:xfrm rot="10800000" flipV="1">
            <a:off x="2614117" y="3092901"/>
            <a:ext cx="2147590" cy="683409"/>
          </a:xfrm>
          <a:prstGeom prst="wedgeRoundRectCallout">
            <a:avLst>
              <a:gd name="adj1" fmla="val 69449"/>
              <a:gd name="adj2" fmla="val -62729"/>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создания </a:t>
            </a:r>
            <a:r>
              <a:rPr lang="ru-RU" sz="1800" dirty="0">
                <a:solidFill>
                  <a:srgbClr val="FF0000"/>
                </a:solidFill>
              </a:rPr>
              <a:t>НПА</a:t>
            </a:r>
          </a:p>
          <a:p>
            <a:endParaRPr lang="ru-RU" sz="1800" dirty="0">
              <a:solidFill>
                <a:srgbClr val="FF0000"/>
              </a:solidFill>
            </a:endParaRPr>
          </a:p>
        </p:txBody>
      </p:sp>
      <p:sp>
        <p:nvSpPr>
          <p:cNvPr id="62480" name="AutoShape 16"/>
          <p:cNvSpPr>
            <a:spLocks noChangeArrowheads="1"/>
          </p:cNvSpPr>
          <p:nvPr/>
        </p:nvSpPr>
        <p:spPr bwMode="auto">
          <a:xfrm>
            <a:off x="519906" y="2782929"/>
            <a:ext cx="1459806" cy="20876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7174" name="Text Box 14"/>
          <p:cNvSpPr txBox="1">
            <a:spLocks noChangeArrowheads="1"/>
          </p:cNvSpPr>
          <p:nvPr/>
        </p:nvSpPr>
        <p:spPr bwMode="auto">
          <a:xfrm>
            <a:off x="1124396" y="4085431"/>
            <a:ext cx="250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0" name="AutoShape 17"/>
          <p:cNvSpPr>
            <a:spLocks noChangeArrowheads="1"/>
          </p:cNvSpPr>
          <p:nvPr/>
        </p:nvSpPr>
        <p:spPr bwMode="auto">
          <a:xfrm>
            <a:off x="2581234" y="2727994"/>
            <a:ext cx="3862974" cy="2933254"/>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 name="Text Box 14"/>
          <p:cNvSpPr txBox="1">
            <a:spLocks noChangeArrowheads="1"/>
          </p:cNvSpPr>
          <p:nvPr/>
        </p:nvSpPr>
        <p:spPr bwMode="auto">
          <a:xfrm>
            <a:off x="4261896" y="4971035"/>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Tree>
    <p:extLst>
      <p:ext uri="{BB962C8B-B14F-4D97-AF65-F5344CB8AC3E}">
        <p14:creationId xmlns:p14="http://schemas.microsoft.com/office/powerpoint/2010/main" val="420815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 Сведения о нормативно-правовых актах</a:t>
            </a:r>
            <a:endParaRPr lang="ru-RU" sz="2200" b="1" dirty="0">
              <a:solidFill>
                <a:srgbClr val="006699"/>
              </a:solidFill>
            </a:endParaRPr>
          </a:p>
        </p:txBody>
      </p:sp>
      <p:sp>
        <p:nvSpPr>
          <p:cNvPr id="33798" name="Rectangle 5"/>
          <p:cNvSpPr>
            <a:spLocks noChangeArrowheads="1"/>
          </p:cNvSpPr>
          <p:nvPr/>
        </p:nvSpPr>
        <p:spPr bwMode="auto">
          <a:xfrm>
            <a:off x="1116013" y="1268413"/>
            <a:ext cx="2008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Портал услуг</a:t>
            </a:r>
            <a:endParaRPr lang="en-US" b="1" i="1" dirty="0"/>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15</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68523"/>
            <a:ext cx="8280920" cy="464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29"/>
          <p:cNvSpPr>
            <a:spLocks noChangeArrowheads="1"/>
          </p:cNvSpPr>
          <p:nvPr/>
        </p:nvSpPr>
        <p:spPr bwMode="auto">
          <a:xfrm rot="10800000" flipV="1">
            <a:off x="3072594" y="5582726"/>
            <a:ext cx="2147590" cy="683409"/>
          </a:xfrm>
          <a:prstGeom prst="wedgeRoundRectCallout">
            <a:avLst>
              <a:gd name="adj1" fmla="val 72178"/>
              <a:gd name="adj2" fmla="val -64445"/>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просмотра </a:t>
            </a:r>
            <a:r>
              <a:rPr lang="ru-RU" sz="1800" dirty="0">
                <a:solidFill>
                  <a:srgbClr val="FF0000"/>
                </a:solidFill>
              </a:rPr>
              <a:t>НПА</a:t>
            </a:r>
          </a:p>
          <a:p>
            <a:endParaRPr lang="ru-RU" sz="1800" dirty="0">
              <a:solidFill>
                <a:srgbClr val="FF0000"/>
              </a:solidFill>
            </a:endParaRPr>
          </a:p>
        </p:txBody>
      </p:sp>
    </p:spTree>
    <p:extLst>
      <p:ext uri="{BB962C8B-B14F-4D97-AF65-F5344CB8AC3E}">
        <p14:creationId xmlns:p14="http://schemas.microsoft.com/office/powerpoint/2010/main" val="129732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5844" name="Rectangle 5"/>
          <p:cNvSpPr>
            <a:spLocks noChangeArrowheads="1"/>
          </p:cNvSpPr>
          <p:nvPr/>
        </p:nvSpPr>
        <p:spPr bwMode="auto">
          <a:xfrm>
            <a:off x="1116013" y="1268413"/>
            <a:ext cx="4525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Закладка «Рабочие документы». </a:t>
            </a:r>
            <a:endParaRPr lang="en-US" b="1" i="1" dirty="0"/>
          </a:p>
        </p:txBody>
      </p:sp>
      <p:sp>
        <p:nvSpPr>
          <p:cNvPr id="66572" name="Rectangle 12"/>
          <p:cNvSpPr>
            <a:spLocks noChangeArrowheads="1"/>
          </p:cNvSpPr>
          <p:nvPr/>
        </p:nvSpPr>
        <p:spPr bwMode="auto">
          <a:xfrm>
            <a:off x="6464452" y="1835541"/>
            <a:ext cx="24319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800" dirty="0" smtClean="0"/>
              <a:t>1. Рабочие </a:t>
            </a:r>
          </a:p>
          <a:p>
            <a:pPr marL="457200" indent="-457200"/>
            <a:r>
              <a:rPr lang="ru-RU" sz="1800" dirty="0" smtClean="0"/>
              <a:t>документы услуги</a:t>
            </a:r>
            <a:endParaRPr lang="ru-RU" sz="1800" dirty="0"/>
          </a:p>
        </p:txBody>
      </p:sp>
      <p:sp>
        <p:nvSpPr>
          <p:cNvPr id="66593" name="Rectangle 33"/>
          <p:cNvSpPr>
            <a:spLocks noChangeArrowheads="1"/>
          </p:cNvSpPr>
          <p:nvPr/>
        </p:nvSpPr>
        <p:spPr bwMode="auto">
          <a:xfrm>
            <a:off x="6484962" y="2636502"/>
            <a:ext cx="2659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a:t>2. </a:t>
            </a:r>
            <a:r>
              <a:rPr lang="ru-RU" sz="1800" dirty="0" smtClean="0"/>
              <a:t>Наименование рабочего документа</a:t>
            </a:r>
            <a:endParaRPr lang="ru-RU" sz="1800" dirty="0"/>
          </a:p>
        </p:txBody>
      </p:sp>
      <p:grpSp>
        <p:nvGrpSpPr>
          <p:cNvPr id="35880" name="Группа 42"/>
          <p:cNvGrpSpPr>
            <a:grpSpLocks/>
          </p:cNvGrpSpPr>
          <p:nvPr/>
        </p:nvGrpSpPr>
        <p:grpSpPr bwMode="auto">
          <a:xfrm>
            <a:off x="55563" y="355600"/>
            <a:ext cx="8947150" cy="6359525"/>
            <a:chOff x="55977" y="356372"/>
            <a:chExt cx="8945973" cy="6358776"/>
          </a:xfrm>
        </p:grpSpPr>
        <p:sp>
          <p:nvSpPr>
            <p:cNvPr id="44" name="Овал 43"/>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A604580E-32B6-4C1D-966A-1A23E89A67B1}" type="slidenum">
                <a:rPr lang="en-US" sz="3200">
                  <a:solidFill>
                    <a:schemeClr val="tx1"/>
                  </a:solidFill>
                </a:rPr>
                <a:pPr algn="ctr">
                  <a:defRPr/>
                </a:pPr>
                <a:t>16</a:t>
              </a:fld>
              <a:endParaRPr lang="ru-RU" sz="3200" dirty="0">
                <a:solidFill>
                  <a:schemeClr val="tx1"/>
                </a:solidFill>
              </a:endParaRPr>
            </a:p>
          </p:txBody>
        </p:sp>
        <p:cxnSp>
          <p:nvCxnSpPr>
            <p:cNvPr id="45" name="Прямая соединительная линия 44"/>
            <p:cNvCxnSpPr>
              <a:stCxn id="44"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Прямая соединительная линия 45"/>
            <p:cNvCxnSpPr>
              <a:endCxn id="44"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835541"/>
            <a:ext cx="6233442" cy="447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16"/>
          <p:cNvSpPr>
            <a:spLocks noChangeArrowheads="1"/>
          </p:cNvSpPr>
          <p:nvPr/>
        </p:nvSpPr>
        <p:spPr bwMode="auto">
          <a:xfrm>
            <a:off x="395535" y="2349500"/>
            <a:ext cx="1872209" cy="20876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7174" name="Text Box 14"/>
          <p:cNvSpPr txBox="1">
            <a:spLocks noChangeArrowheads="1"/>
          </p:cNvSpPr>
          <p:nvPr/>
        </p:nvSpPr>
        <p:spPr bwMode="auto">
          <a:xfrm>
            <a:off x="1244777" y="362155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2" name="AutoShape 29"/>
          <p:cNvSpPr>
            <a:spLocks noChangeArrowheads="1"/>
          </p:cNvSpPr>
          <p:nvPr/>
        </p:nvSpPr>
        <p:spPr bwMode="auto">
          <a:xfrm rot="10800000" flipV="1">
            <a:off x="2831135" y="2870612"/>
            <a:ext cx="1613105" cy="683409"/>
          </a:xfrm>
          <a:prstGeom prst="wedgeRoundRectCallout">
            <a:avLst>
              <a:gd name="adj1" fmla="val 69449"/>
              <a:gd name="adj2" fmla="val -62729"/>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создания </a:t>
            </a:r>
            <a:endParaRPr lang="ru-RU" sz="1800" dirty="0">
              <a:solidFill>
                <a:srgbClr val="FF0000"/>
              </a:solidFill>
            </a:endParaRPr>
          </a:p>
          <a:p>
            <a:endParaRPr lang="ru-RU" sz="1800" dirty="0">
              <a:solidFill>
                <a:srgbClr val="FF0000"/>
              </a:solidFill>
            </a:endParaRPr>
          </a:p>
        </p:txBody>
      </p:sp>
      <p:sp>
        <p:nvSpPr>
          <p:cNvPr id="20" name="AutoShape 29"/>
          <p:cNvSpPr>
            <a:spLocks noChangeArrowheads="1"/>
          </p:cNvSpPr>
          <p:nvPr/>
        </p:nvSpPr>
        <p:spPr bwMode="auto">
          <a:xfrm rot="10800000" flipV="1">
            <a:off x="5983341" y="4607691"/>
            <a:ext cx="1602335" cy="683409"/>
          </a:xfrm>
          <a:prstGeom prst="wedgeRoundRectCallout">
            <a:avLst>
              <a:gd name="adj1" fmla="val 72178"/>
              <a:gd name="adj2" fmla="val -64445"/>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выбора </a:t>
            </a:r>
            <a:endParaRPr lang="ru-RU" sz="1800" dirty="0">
              <a:solidFill>
                <a:srgbClr val="FF0000"/>
              </a:solidFill>
            </a:endParaRPr>
          </a:p>
          <a:p>
            <a:endParaRPr lang="ru-RU" sz="1800" dirty="0">
              <a:solidFill>
                <a:srgbClr val="FF0000"/>
              </a:solidFill>
            </a:endParaRPr>
          </a:p>
        </p:txBody>
      </p:sp>
      <p:sp>
        <p:nvSpPr>
          <p:cNvPr id="21" name="AutoShape 17"/>
          <p:cNvSpPr>
            <a:spLocks noChangeArrowheads="1"/>
          </p:cNvSpPr>
          <p:nvPr/>
        </p:nvSpPr>
        <p:spPr bwMode="auto">
          <a:xfrm>
            <a:off x="2747802" y="5246175"/>
            <a:ext cx="944563" cy="348837"/>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3" name="AutoShape 17"/>
          <p:cNvSpPr>
            <a:spLocks noChangeArrowheads="1"/>
          </p:cNvSpPr>
          <p:nvPr/>
        </p:nvSpPr>
        <p:spPr bwMode="auto">
          <a:xfrm>
            <a:off x="3851920" y="2636501"/>
            <a:ext cx="2520280" cy="2341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 name="Text Box 14"/>
          <p:cNvSpPr txBox="1">
            <a:spLocks noChangeArrowheads="1"/>
          </p:cNvSpPr>
          <p:nvPr/>
        </p:nvSpPr>
        <p:spPr bwMode="auto">
          <a:xfrm>
            <a:off x="5849196" y="2570201"/>
            <a:ext cx="26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5844" name="Rectangle 5"/>
          <p:cNvSpPr>
            <a:spLocks noChangeArrowheads="1"/>
          </p:cNvSpPr>
          <p:nvPr/>
        </p:nvSpPr>
        <p:spPr bwMode="auto">
          <a:xfrm>
            <a:off x="1116013" y="1268413"/>
            <a:ext cx="4525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Закладка «Рабочие документы». </a:t>
            </a:r>
            <a:endParaRPr lang="en-US" b="1" i="1" dirty="0"/>
          </a:p>
        </p:txBody>
      </p:sp>
      <p:sp>
        <p:nvSpPr>
          <p:cNvPr id="66572" name="Rectangle 12"/>
          <p:cNvSpPr>
            <a:spLocks noChangeArrowheads="1"/>
          </p:cNvSpPr>
          <p:nvPr/>
        </p:nvSpPr>
        <p:spPr bwMode="auto">
          <a:xfrm>
            <a:off x="6464452" y="1835541"/>
            <a:ext cx="24319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800" dirty="0" smtClean="0"/>
              <a:t>1. Рабочие </a:t>
            </a:r>
          </a:p>
          <a:p>
            <a:pPr marL="457200" indent="-457200"/>
            <a:r>
              <a:rPr lang="ru-RU" sz="1800" dirty="0" smtClean="0"/>
              <a:t>документы услуги</a:t>
            </a:r>
            <a:endParaRPr lang="ru-RU" sz="1800" dirty="0"/>
          </a:p>
        </p:txBody>
      </p:sp>
      <p:sp>
        <p:nvSpPr>
          <p:cNvPr id="66593" name="Rectangle 33"/>
          <p:cNvSpPr>
            <a:spLocks noChangeArrowheads="1"/>
          </p:cNvSpPr>
          <p:nvPr/>
        </p:nvSpPr>
        <p:spPr bwMode="auto">
          <a:xfrm>
            <a:off x="6484962" y="2636502"/>
            <a:ext cx="2659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a:t>2. </a:t>
            </a:r>
            <a:r>
              <a:rPr lang="ru-RU" sz="1800" dirty="0" smtClean="0"/>
              <a:t>Наименование рабочего документа</a:t>
            </a:r>
            <a:endParaRPr lang="ru-RU" sz="1800" dirty="0"/>
          </a:p>
        </p:txBody>
      </p:sp>
      <p:sp>
        <p:nvSpPr>
          <p:cNvPr id="66610" name="Rectangle 50"/>
          <p:cNvSpPr>
            <a:spLocks noChangeArrowheads="1"/>
          </p:cNvSpPr>
          <p:nvPr/>
        </p:nvSpPr>
        <p:spPr bwMode="auto">
          <a:xfrm>
            <a:off x="66675" y="6309320"/>
            <a:ext cx="8694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buFont typeface="Wingdings" pitchFamily="2" charset="2"/>
              <a:buChar char="Ø"/>
            </a:pPr>
            <a:r>
              <a:rPr lang="ru-RU" dirty="0"/>
              <a:t>Рассмотрим вид данной информации на Портале</a:t>
            </a:r>
          </a:p>
        </p:txBody>
      </p:sp>
      <p:grpSp>
        <p:nvGrpSpPr>
          <p:cNvPr id="35880" name="Группа 42"/>
          <p:cNvGrpSpPr>
            <a:grpSpLocks/>
          </p:cNvGrpSpPr>
          <p:nvPr/>
        </p:nvGrpSpPr>
        <p:grpSpPr bwMode="auto">
          <a:xfrm>
            <a:off x="55563" y="355600"/>
            <a:ext cx="8947150" cy="6359525"/>
            <a:chOff x="55977" y="356372"/>
            <a:chExt cx="8945973" cy="6358776"/>
          </a:xfrm>
        </p:grpSpPr>
        <p:sp>
          <p:nvSpPr>
            <p:cNvPr id="44" name="Овал 43"/>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A604580E-32B6-4C1D-966A-1A23E89A67B1}" type="slidenum">
                <a:rPr lang="en-US" sz="3200">
                  <a:solidFill>
                    <a:schemeClr val="tx1"/>
                  </a:solidFill>
                </a:rPr>
                <a:pPr algn="ctr">
                  <a:defRPr/>
                </a:pPr>
                <a:t>17</a:t>
              </a:fld>
              <a:endParaRPr lang="ru-RU" sz="3200" dirty="0">
                <a:solidFill>
                  <a:schemeClr val="tx1"/>
                </a:solidFill>
              </a:endParaRPr>
            </a:p>
          </p:txBody>
        </p:sp>
        <p:cxnSp>
          <p:nvCxnSpPr>
            <p:cNvPr id="45" name="Прямая соединительная линия 44"/>
            <p:cNvCxnSpPr>
              <a:stCxn id="44"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Прямая соединительная линия 45"/>
            <p:cNvCxnSpPr>
              <a:endCxn id="44"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07" y="1640268"/>
            <a:ext cx="6384025" cy="462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16"/>
          <p:cNvSpPr>
            <a:spLocks noChangeArrowheads="1"/>
          </p:cNvSpPr>
          <p:nvPr/>
        </p:nvSpPr>
        <p:spPr bwMode="auto">
          <a:xfrm>
            <a:off x="323528" y="2275762"/>
            <a:ext cx="1872209" cy="20876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3" name="AutoShape 17"/>
          <p:cNvSpPr>
            <a:spLocks noChangeArrowheads="1"/>
          </p:cNvSpPr>
          <p:nvPr/>
        </p:nvSpPr>
        <p:spPr bwMode="auto">
          <a:xfrm>
            <a:off x="3707904" y="2401882"/>
            <a:ext cx="2520280" cy="2341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 name="Text Box 14"/>
          <p:cNvSpPr txBox="1">
            <a:spLocks noChangeArrowheads="1"/>
          </p:cNvSpPr>
          <p:nvPr/>
        </p:nvSpPr>
        <p:spPr bwMode="auto">
          <a:xfrm>
            <a:off x="5665336" y="2335582"/>
            <a:ext cx="26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7174" name="Text Box 14"/>
          <p:cNvSpPr txBox="1">
            <a:spLocks noChangeArrowheads="1"/>
          </p:cNvSpPr>
          <p:nvPr/>
        </p:nvSpPr>
        <p:spPr bwMode="auto">
          <a:xfrm>
            <a:off x="1285978" y="4008111"/>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1" name="AutoShape 17"/>
          <p:cNvSpPr>
            <a:spLocks noChangeArrowheads="1"/>
          </p:cNvSpPr>
          <p:nvPr/>
        </p:nvSpPr>
        <p:spPr bwMode="auto">
          <a:xfrm>
            <a:off x="2923494" y="5581681"/>
            <a:ext cx="2503283" cy="182297"/>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4" name="AutoShape 17"/>
          <p:cNvSpPr>
            <a:spLocks noChangeArrowheads="1"/>
          </p:cNvSpPr>
          <p:nvPr/>
        </p:nvSpPr>
        <p:spPr bwMode="auto">
          <a:xfrm>
            <a:off x="2906497" y="5733256"/>
            <a:ext cx="2520280" cy="2341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5" name="AutoShape 17"/>
          <p:cNvSpPr>
            <a:spLocks noChangeArrowheads="1"/>
          </p:cNvSpPr>
          <p:nvPr/>
        </p:nvSpPr>
        <p:spPr bwMode="auto">
          <a:xfrm>
            <a:off x="2906497" y="5948394"/>
            <a:ext cx="2520280" cy="2341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6" name="Text Box 14"/>
          <p:cNvSpPr txBox="1">
            <a:spLocks noChangeArrowheads="1"/>
          </p:cNvSpPr>
          <p:nvPr/>
        </p:nvSpPr>
        <p:spPr bwMode="auto">
          <a:xfrm>
            <a:off x="2494112" y="507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3</a:t>
            </a:r>
            <a:endParaRPr lang="ru-RU" sz="1800" b="1" i="1" dirty="0">
              <a:solidFill>
                <a:srgbClr val="FF0000"/>
              </a:solidFill>
              <a:latin typeface="Times New Roman" pitchFamily="18" charset="0"/>
              <a:cs typeface="Times New Roman" pitchFamily="18" charset="0"/>
            </a:endParaRPr>
          </a:p>
        </p:txBody>
      </p:sp>
      <p:sp>
        <p:nvSpPr>
          <p:cNvPr id="27" name="Text Box 14"/>
          <p:cNvSpPr txBox="1">
            <a:spLocks noChangeArrowheads="1"/>
          </p:cNvSpPr>
          <p:nvPr/>
        </p:nvSpPr>
        <p:spPr bwMode="auto">
          <a:xfrm>
            <a:off x="2457483" y="5581681"/>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5</a:t>
            </a:r>
            <a:endParaRPr lang="ru-RU" sz="1800" b="1" i="1" dirty="0">
              <a:solidFill>
                <a:srgbClr val="FF0000"/>
              </a:solidFill>
              <a:latin typeface="Times New Roman" pitchFamily="18" charset="0"/>
              <a:cs typeface="Times New Roman" pitchFamily="18" charset="0"/>
            </a:endParaRPr>
          </a:p>
        </p:txBody>
      </p:sp>
      <p:sp>
        <p:nvSpPr>
          <p:cNvPr id="28" name="Text Box 14"/>
          <p:cNvSpPr txBox="1">
            <a:spLocks noChangeArrowheads="1"/>
          </p:cNvSpPr>
          <p:nvPr/>
        </p:nvSpPr>
        <p:spPr bwMode="auto">
          <a:xfrm>
            <a:off x="5461730" y="5549899"/>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4</a:t>
            </a:r>
            <a:endParaRPr lang="ru-RU" sz="1800" b="1" i="1" dirty="0">
              <a:solidFill>
                <a:srgbClr val="FF0000"/>
              </a:solidFill>
              <a:latin typeface="Times New Roman" pitchFamily="18" charset="0"/>
              <a:cs typeface="Times New Roman" pitchFamily="18" charset="0"/>
            </a:endParaRPr>
          </a:p>
        </p:txBody>
      </p:sp>
      <p:sp>
        <p:nvSpPr>
          <p:cNvPr id="29" name="Text Box 14"/>
          <p:cNvSpPr txBox="1">
            <a:spLocks noChangeArrowheads="1"/>
          </p:cNvSpPr>
          <p:nvPr/>
        </p:nvSpPr>
        <p:spPr bwMode="auto">
          <a:xfrm>
            <a:off x="2471122" y="5948394"/>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6</a:t>
            </a:r>
            <a:endParaRPr lang="ru-RU" sz="1800" b="1" i="1" dirty="0">
              <a:solidFill>
                <a:srgbClr val="FF0000"/>
              </a:solidFill>
              <a:latin typeface="Times New Roman" pitchFamily="18" charset="0"/>
              <a:cs typeface="Times New Roman" pitchFamily="18" charset="0"/>
            </a:endParaRPr>
          </a:p>
        </p:txBody>
      </p:sp>
      <p:sp>
        <p:nvSpPr>
          <p:cNvPr id="30" name="AutoShape 17"/>
          <p:cNvSpPr>
            <a:spLocks noChangeArrowheads="1"/>
          </p:cNvSpPr>
          <p:nvPr/>
        </p:nvSpPr>
        <p:spPr bwMode="auto">
          <a:xfrm>
            <a:off x="2923494" y="4799986"/>
            <a:ext cx="3540958" cy="781695"/>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31" name="Rectangle 33"/>
          <p:cNvSpPr>
            <a:spLocks noChangeArrowheads="1"/>
          </p:cNvSpPr>
          <p:nvPr/>
        </p:nvSpPr>
        <p:spPr bwMode="auto">
          <a:xfrm>
            <a:off x="6484962" y="3448851"/>
            <a:ext cx="2659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smtClean="0"/>
              <a:t>3. Инструкции по получению</a:t>
            </a:r>
            <a:endParaRPr lang="ru-RU" sz="1800" dirty="0"/>
          </a:p>
        </p:txBody>
      </p:sp>
      <p:sp>
        <p:nvSpPr>
          <p:cNvPr id="32" name="Rectangle 33"/>
          <p:cNvSpPr>
            <a:spLocks noChangeArrowheads="1"/>
          </p:cNvSpPr>
          <p:nvPr/>
        </p:nvSpPr>
        <p:spPr bwMode="auto">
          <a:xfrm>
            <a:off x="6556948" y="4328865"/>
            <a:ext cx="2659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smtClean="0"/>
              <a:t>4. Поле Услуга</a:t>
            </a:r>
            <a:endParaRPr lang="ru-RU" sz="1800" dirty="0"/>
          </a:p>
        </p:txBody>
      </p:sp>
      <p:sp>
        <p:nvSpPr>
          <p:cNvPr id="33" name="Rectangle 33"/>
          <p:cNvSpPr>
            <a:spLocks noChangeArrowheads="1"/>
          </p:cNvSpPr>
          <p:nvPr/>
        </p:nvSpPr>
        <p:spPr bwMode="auto">
          <a:xfrm>
            <a:off x="6578632" y="5026498"/>
            <a:ext cx="2659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a:t>5</a:t>
            </a:r>
            <a:r>
              <a:rPr lang="ru-RU" sz="1800" dirty="0" smtClean="0"/>
              <a:t>. Получение без участия заявителя</a:t>
            </a:r>
            <a:endParaRPr lang="ru-RU" sz="1800" dirty="0"/>
          </a:p>
        </p:txBody>
      </p:sp>
      <p:sp>
        <p:nvSpPr>
          <p:cNvPr id="34" name="Rectangle 33"/>
          <p:cNvSpPr>
            <a:spLocks noChangeArrowheads="1"/>
          </p:cNvSpPr>
          <p:nvPr/>
        </p:nvSpPr>
        <p:spPr bwMode="auto">
          <a:xfrm>
            <a:off x="6593077" y="5916612"/>
            <a:ext cx="2659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a:t>6</a:t>
            </a:r>
            <a:r>
              <a:rPr lang="ru-RU" sz="1800" dirty="0" smtClean="0"/>
              <a:t>. Ответственный ОГВ</a:t>
            </a:r>
            <a:endParaRPr lang="ru-RU" sz="1800" dirty="0"/>
          </a:p>
        </p:txBody>
      </p:sp>
    </p:spTree>
    <p:extLst>
      <p:ext uri="{BB962C8B-B14F-4D97-AF65-F5344CB8AC3E}">
        <p14:creationId xmlns:p14="http://schemas.microsoft.com/office/powerpoint/2010/main" val="1606618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5844" name="Rectangle 5"/>
          <p:cNvSpPr>
            <a:spLocks noChangeArrowheads="1"/>
          </p:cNvSpPr>
          <p:nvPr/>
        </p:nvSpPr>
        <p:spPr bwMode="auto">
          <a:xfrm>
            <a:off x="1116013" y="1268413"/>
            <a:ext cx="2146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smtClean="0"/>
              <a:t>Портал услуг </a:t>
            </a:r>
            <a:endParaRPr lang="en-US" b="1" i="1" dirty="0"/>
          </a:p>
        </p:txBody>
      </p:sp>
      <p:grpSp>
        <p:nvGrpSpPr>
          <p:cNvPr id="35880" name="Группа 42"/>
          <p:cNvGrpSpPr>
            <a:grpSpLocks/>
          </p:cNvGrpSpPr>
          <p:nvPr/>
        </p:nvGrpSpPr>
        <p:grpSpPr bwMode="auto">
          <a:xfrm>
            <a:off x="55563" y="355600"/>
            <a:ext cx="8947150" cy="6359525"/>
            <a:chOff x="55977" y="356372"/>
            <a:chExt cx="8945973" cy="6358776"/>
          </a:xfrm>
        </p:grpSpPr>
        <p:sp>
          <p:nvSpPr>
            <p:cNvPr id="44" name="Овал 43"/>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A604580E-32B6-4C1D-966A-1A23E89A67B1}" type="slidenum">
                <a:rPr lang="en-US" sz="3200">
                  <a:solidFill>
                    <a:schemeClr val="tx1"/>
                  </a:solidFill>
                </a:rPr>
                <a:pPr algn="ctr">
                  <a:defRPr/>
                </a:pPr>
                <a:t>18</a:t>
              </a:fld>
              <a:endParaRPr lang="ru-RU" sz="3200" dirty="0">
                <a:solidFill>
                  <a:schemeClr val="tx1"/>
                </a:solidFill>
              </a:endParaRPr>
            </a:p>
          </p:txBody>
        </p:sp>
        <p:cxnSp>
          <p:nvCxnSpPr>
            <p:cNvPr id="45" name="Прямая соединительная линия 44"/>
            <p:cNvCxnSpPr>
              <a:stCxn id="44"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Прямая соединительная линия 45"/>
            <p:cNvCxnSpPr>
              <a:endCxn id="44"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43" y="1844825"/>
            <a:ext cx="533246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484" y="2672916"/>
            <a:ext cx="5991225" cy="404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9"/>
          <p:cNvSpPr>
            <a:spLocks noChangeArrowheads="1"/>
          </p:cNvSpPr>
          <p:nvPr/>
        </p:nvSpPr>
        <p:spPr bwMode="auto">
          <a:xfrm rot="10800000" flipV="1">
            <a:off x="5977169" y="6003240"/>
            <a:ext cx="2411254" cy="683409"/>
          </a:xfrm>
          <a:prstGeom prst="wedgeRoundRectCallout">
            <a:avLst>
              <a:gd name="adj1" fmla="val 96651"/>
              <a:gd name="adj2" fmla="val 8323"/>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просмотра шаблона документа </a:t>
            </a:r>
            <a:endParaRPr lang="ru-RU" sz="1800" dirty="0">
              <a:solidFill>
                <a:srgbClr val="FF0000"/>
              </a:solidFill>
            </a:endParaRPr>
          </a:p>
          <a:p>
            <a:endParaRPr lang="ru-RU" sz="1800" dirty="0">
              <a:solidFill>
                <a:srgbClr val="FF0000"/>
              </a:solidFill>
            </a:endParaRPr>
          </a:p>
        </p:txBody>
      </p:sp>
    </p:spTree>
    <p:extLst>
      <p:ext uri="{BB962C8B-B14F-4D97-AF65-F5344CB8AC3E}">
        <p14:creationId xmlns:p14="http://schemas.microsoft.com/office/powerpoint/2010/main" val="1086190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3798" name="Rectangle 5"/>
          <p:cNvSpPr>
            <a:spLocks noChangeArrowheads="1"/>
          </p:cNvSpPr>
          <p:nvPr/>
        </p:nvSpPr>
        <p:spPr bwMode="auto">
          <a:xfrm>
            <a:off x="1043608" y="1268413"/>
            <a:ext cx="7711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b="1" i="1" dirty="0"/>
              <a:t>Закладка </a:t>
            </a:r>
            <a:r>
              <a:rPr lang="ru-RU" b="1" i="1" dirty="0" smtClean="0"/>
              <a:t>«Процедуры». </a:t>
            </a:r>
          </a:p>
        </p:txBody>
      </p:sp>
      <p:sp>
        <p:nvSpPr>
          <p:cNvPr id="62475" name="Rectangle 11"/>
          <p:cNvSpPr>
            <a:spLocks noChangeArrowheads="1"/>
          </p:cNvSpPr>
          <p:nvPr/>
        </p:nvSpPr>
        <p:spPr bwMode="auto">
          <a:xfrm>
            <a:off x="5959566" y="2706464"/>
            <a:ext cx="31593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800" dirty="0"/>
              <a:t>2. </a:t>
            </a:r>
            <a:r>
              <a:rPr lang="ru-RU" sz="1800" dirty="0" smtClean="0"/>
              <a:t>Поля вкладки </a:t>
            </a:r>
            <a:r>
              <a:rPr lang="ru-RU" sz="1800" i="1" dirty="0" smtClean="0"/>
              <a:t>Сведения об административной процедуре</a:t>
            </a:r>
          </a:p>
        </p:txBody>
      </p:sp>
      <p:sp>
        <p:nvSpPr>
          <p:cNvPr id="62478" name="Rectangle 14"/>
          <p:cNvSpPr>
            <a:spLocks noChangeArrowheads="1"/>
          </p:cNvSpPr>
          <p:nvPr/>
        </p:nvSpPr>
        <p:spPr bwMode="auto">
          <a:xfrm>
            <a:off x="78904" y="6263159"/>
            <a:ext cx="874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a:t>Перейдем к </a:t>
            </a:r>
            <a:r>
              <a:rPr lang="ru-RU" dirty="0" smtClean="0"/>
              <a:t>сохранению внесенных </a:t>
            </a:r>
            <a:r>
              <a:rPr lang="ru-RU" dirty="0" err="1" smtClean="0"/>
              <a:t>изменени</a:t>
            </a:r>
            <a:endParaRPr lang="ru-RU" dirty="0"/>
          </a:p>
        </p:txBody>
      </p:sp>
      <p:sp>
        <p:nvSpPr>
          <p:cNvPr id="62479" name="Rectangle 15"/>
          <p:cNvSpPr>
            <a:spLocks noChangeArrowheads="1"/>
          </p:cNvSpPr>
          <p:nvPr/>
        </p:nvSpPr>
        <p:spPr bwMode="auto">
          <a:xfrm>
            <a:off x="5988557" y="1783134"/>
            <a:ext cx="3062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800" dirty="0" smtClean="0"/>
              <a:t>1. Наименование административной процедуры</a:t>
            </a:r>
            <a:endParaRPr lang="ru-RU" sz="1800" dirty="0"/>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19</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73" y="1716553"/>
            <a:ext cx="5814169" cy="497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82" name="AutoShape 18"/>
          <p:cNvSpPr>
            <a:spLocks noChangeArrowheads="1"/>
          </p:cNvSpPr>
          <p:nvPr/>
        </p:nvSpPr>
        <p:spPr bwMode="auto">
          <a:xfrm>
            <a:off x="125983" y="2910583"/>
            <a:ext cx="4104456" cy="215491"/>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7174" name="Text Box 14"/>
          <p:cNvSpPr txBox="1">
            <a:spLocks noChangeArrowheads="1"/>
          </p:cNvSpPr>
          <p:nvPr/>
        </p:nvSpPr>
        <p:spPr bwMode="auto">
          <a:xfrm>
            <a:off x="3960502" y="2834973"/>
            <a:ext cx="250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62480" name="AutoShape 16"/>
          <p:cNvSpPr>
            <a:spLocks noChangeArrowheads="1"/>
          </p:cNvSpPr>
          <p:nvPr/>
        </p:nvSpPr>
        <p:spPr bwMode="auto">
          <a:xfrm>
            <a:off x="125982" y="4095612"/>
            <a:ext cx="5526137" cy="2706495"/>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 name="Text Box 14"/>
          <p:cNvSpPr txBox="1">
            <a:spLocks noChangeArrowheads="1"/>
          </p:cNvSpPr>
          <p:nvPr/>
        </p:nvSpPr>
        <p:spPr bwMode="auto">
          <a:xfrm>
            <a:off x="532999" y="4138282"/>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16" name="AutoShape 29"/>
          <p:cNvSpPr>
            <a:spLocks noChangeArrowheads="1"/>
          </p:cNvSpPr>
          <p:nvPr/>
        </p:nvSpPr>
        <p:spPr bwMode="auto">
          <a:xfrm rot="10800000" flipV="1">
            <a:off x="3851920" y="3201685"/>
            <a:ext cx="2107646" cy="893927"/>
          </a:xfrm>
          <a:prstGeom prst="wedgeRoundRectCallout">
            <a:avLst>
              <a:gd name="adj1" fmla="val 219738"/>
              <a:gd name="adj2" fmla="val -97866"/>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добавления процедуры</a:t>
            </a:r>
            <a:endParaRPr lang="ru-RU" sz="1800" dirty="0">
              <a:solidFill>
                <a:srgbClr val="FF0000"/>
              </a:solidFill>
            </a:endParaRPr>
          </a:p>
          <a:p>
            <a:endParaRPr lang="ru-RU" sz="1800" dirty="0">
              <a:solidFill>
                <a:srgbClr val="FF0000"/>
              </a:solidFill>
            </a:endParaRPr>
          </a:p>
        </p:txBody>
      </p:sp>
    </p:spTree>
    <p:extLst>
      <p:ext uri="{BB962C8B-B14F-4D97-AF65-F5344CB8AC3E}">
        <p14:creationId xmlns:p14="http://schemas.microsoft.com/office/powerpoint/2010/main" val="66191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3568" y="5085184"/>
            <a:ext cx="796131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ru-RU" sz="3600" b="1" dirty="0">
              <a:solidFill>
                <a:schemeClr val="tx2"/>
              </a:solidFill>
            </a:endParaRPr>
          </a:p>
        </p:txBody>
      </p:sp>
      <p:grpSp>
        <p:nvGrpSpPr>
          <p:cNvPr id="3075" name="Группа 8"/>
          <p:cNvGrpSpPr>
            <a:grpSpLocks/>
          </p:cNvGrpSpPr>
          <p:nvPr/>
        </p:nvGrpSpPr>
        <p:grpSpPr bwMode="auto">
          <a:xfrm>
            <a:off x="55563" y="355600"/>
            <a:ext cx="8947150" cy="6359525"/>
            <a:chOff x="55977" y="356372"/>
            <a:chExt cx="8945973" cy="6358776"/>
          </a:xfrm>
        </p:grpSpPr>
        <p:sp>
          <p:nvSpPr>
            <p:cNvPr id="10" name="Овал 9"/>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AE3AB532-A148-4C8D-8DD9-B6C701E47CB2}" type="slidenum">
                <a:rPr lang="en-US" sz="3200" smtClean="0">
                  <a:solidFill>
                    <a:schemeClr val="tx1"/>
                  </a:solidFill>
                </a:rPr>
                <a:t>2</a:t>
              </a:fld>
              <a:endParaRPr lang="ru-RU" sz="3200" dirty="0">
                <a:solidFill>
                  <a:schemeClr val="tx1"/>
                </a:solidFill>
              </a:endParaRPr>
            </a:p>
          </p:txBody>
        </p:sp>
        <p:cxnSp>
          <p:nvCxnSpPr>
            <p:cNvPr id="11" name="Прямая соединительная линия 10"/>
            <p:cNvCxnSpPr>
              <a:stCxn id="10"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Прямая соединительная линия 11"/>
            <p:cNvCxnSpPr>
              <a:endCxn id="10"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Прямоугольник 1"/>
          <p:cNvSpPr/>
          <p:nvPr/>
        </p:nvSpPr>
        <p:spPr>
          <a:xfrm>
            <a:off x="1043608" y="610843"/>
            <a:ext cx="783622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971C03"/>
                </a:solidFill>
                <a:effectLst>
                  <a:outerShdw blurRad="38100" dist="38100" dir="2700000" algn="tl">
                    <a:srgbClr val="000000">
                      <a:alpha val="43137"/>
                    </a:srgbClr>
                  </a:outerShdw>
                </a:effectLst>
                <a:uLnTx/>
                <a:uFillTx/>
                <a:cs typeface="Arial" charset="0"/>
              </a:rPr>
              <a:t>Нормативно - правовое обеспечение ведения в электронной форме реестра государственных и муниципальных услуг</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8" name="AutoShape 12"/>
          <p:cNvSpPr>
            <a:spLocks noChangeArrowheads="1"/>
          </p:cNvSpPr>
          <p:nvPr/>
        </p:nvSpPr>
        <p:spPr bwMode="auto">
          <a:xfrm>
            <a:off x="1284053" y="1484784"/>
            <a:ext cx="6913562" cy="864096"/>
          </a:xfrm>
          <a:prstGeom prst="roundRect">
            <a:avLst>
              <a:gd name="adj" fmla="val 16667"/>
            </a:avLst>
          </a:prstGeom>
          <a:solidFill>
            <a:sysClr val="window" lastClr="FFFFFF"/>
          </a:solidFill>
          <a:ln w="25400" cap="flat" cmpd="sng" algn="ctr">
            <a:solidFill>
              <a:srgbClr val="8A0000"/>
            </a:solidFill>
            <a:prstDash val="solid"/>
            <a:headEnd/>
            <a:tailEnd/>
          </a:ln>
          <a:effectLst/>
        </p:spPr>
        <p:txBody>
          <a:bodyPr lIns="3600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lang="ru-RU" sz="1400" b="1" i="1" kern="0" dirty="0">
                <a:solidFill>
                  <a:prstClr val="black"/>
                </a:solidFill>
                <a:latin typeface="Calibri"/>
              </a:rPr>
              <a:t>Федеральный закон от 27.07.2010 N </a:t>
            </a:r>
            <a:r>
              <a:rPr lang="ru-RU" sz="1400" b="1" i="1" kern="0" dirty="0" smtClean="0">
                <a:solidFill>
                  <a:prstClr val="black"/>
                </a:solidFill>
                <a:latin typeface="Calibri"/>
              </a:rPr>
              <a:t>210-ФЗ </a:t>
            </a:r>
            <a:r>
              <a:rPr lang="ru-RU" sz="1400" b="1" i="1" kern="0" dirty="0">
                <a:solidFill>
                  <a:prstClr val="black"/>
                </a:solidFill>
                <a:latin typeface="Calibri"/>
              </a:rPr>
              <a:t>"Об организации предоставления государственных и муниципальных услуг" </a:t>
            </a:r>
            <a:r>
              <a:rPr lang="ru-RU" sz="1400" b="1" i="1" kern="0" dirty="0" smtClean="0">
                <a:solidFill>
                  <a:prstClr val="black"/>
                </a:solidFill>
                <a:latin typeface="Calibri"/>
              </a:rPr>
              <a:t> </a:t>
            </a:r>
            <a:endParaRPr kumimoji="0" lang="ru-RU" sz="1400" b="1" i="1" u="none" strike="noStrike" kern="0" cap="none" spc="0" normalizeH="0" baseline="0" noProof="0" dirty="0">
              <a:ln>
                <a:noFill/>
              </a:ln>
              <a:solidFill>
                <a:prstClr val="black"/>
              </a:solidFill>
              <a:effectLst/>
              <a:uLnTx/>
              <a:uFillTx/>
              <a:latin typeface="Calibri"/>
            </a:endParaRPr>
          </a:p>
        </p:txBody>
      </p:sp>
      <p:pic>
        <p:nvPicPr>
          <p:cNvPr id="9" name="Picture 34" descr="wide blue arrow with fade"/>
          <p:cNvPicPr>
            <a:picLocks noChangeAspect="1" noChangeArrowheads="1"/>
          </p:cNvPicPr>
          <p:nvPr/>
        </p:nvPicPr>
        <p:blipFill>
          <a:blip r:embed="rId3" cstate="print">
            <a:lum contrast="-6000"/>
            <a:extLst/>
          </a:blip>
          <a:srcRect/>
          <a:stretch>
            <a:fillRect/>
          </a:stretch>
        </p:blipFill>
        <p:spPr bwMode="auto">
          <a:xfrm rot="5400000">
            <a:off x="4596385" y="1966141"/>
            <a:ext cx="330642" cy="1440160"/>
          </a:xfrm>
          <a:prstGeom prst="rect">
            <a:avLst/>
          </a:prstGeom>
          <a:noFill/>
          <a:ln>
            <a:noFill/>
          </a:ln>
          <a:effectLst>
            <a:glow rad="127000">
              <a:schemeClr val="accent1">
                <a:alpha val="0"/>
              </a:schemeClr>
            </a:glow>
          </a:effectLst>
          <a:extLst/>
        </p:spPr>
      </p:pic>
      <p:sp>
        <p:nvSpPr>
          <p:cNvPr id="13" name="AutoShape 12"/>
          <p:cNvSpPr>
            <a:spLocks noChangeArrowheads="1"/>
          </p:cNvSpPr>
          <p:nvPr/>
        </p:nvSpPr>
        <p:spPr bwMode="auto">
          <a:xfrm>
            <a:off x="1312107" y="2851542"/>
            <a:ext cx="6911975" cy="1081514"/>
          </a:xfrm>
          <a:prstGeom prst="roundRect">
            <a:avLst>
              <a:gd name="adj" fmla="val 16667"/>
            </a:avLst>
          </a:prstGeom>
          <a:solidFill>
            <a:sysClr val="window" lastClr="FFFFFF"/>
          </a:solidFill>
          <a:ln w="25400" cap="flat" cmpd="sng" algn="ctr">
            <a:solidFill>
              <a:srgbClr val="8A0000"/>
            </a:solidFill>
            <a:prstDash val="solid"/>
            <a:headEnd/>
            <a:tailEnd/>
          </a:ln>
          <a:effectLst/>
        </p:spPr>
        <p:txBody>
          <a:bodyPr lIns="3600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lang="ru-RU" sz="1400" b="1" i="1" kern="0" dirty="0">
                <a:solidFill>
                  <a:prstClr val="black"/>
                </a:solidFill>
                <a:latin typeface="Calibri"/>
              </a:rPr>
              <a:t>Постановление Правительства РФ от 24.10.2011 N 861 </a:t>
            </a:r>
            <a:r>
              <a:rPr lang="ru-RU" sz="1400" b="1" i="1" kern="0" dirty="0" smtClean="0">
                <a:solidFill>
                  <a:prstClr val="black"/>
                </a:solidFill>
                <a:latin typeface="Calibri"/>
              </a:rPr>
              <a:t> </a:t>
            </a:r>
            <a:r>
              <a:rPr lang="ru-RU" sz="1400" b="1" i="1" kern="0" dirty="0">
                <a:solidFill>
                  <a:prstClr val="black"/>
                </a:solidFill>
                <a:latin typeface="Calibri"/>
              </a:rPr>
              <a:t>"О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 </a:t>
            </a:r>
            <a:r>
              <a:rPr lang="ru-RU" sz="1400" b="1" i="1" kern="0" dirty="0" smtClean="0">
                <a:solidFill>
                  <a:prstClr val="black"/>
                </a:solidFill>
                <a:latin typeface="Calibri"/>
              </a:rPr>
              <a:t> </a:t>
            </a:r>
            <a:endParaRPr kumimoji="0" lang="ru-RU" sz="1400" b="1" i="1" u="none" strike="noStrike" kern="0" cap="none" spc="0" normalizeH="0" baseline="0" noProof="0" dirty="0">
              <a:ln>
                <a:noFill/>
              </a:ln>
              <a:solidFill>
                <a:prstClr val="black"/>
              </a:solidFill>
              <a:effectLst/>
              <a:uLnTx/>
              <a:uFillTx/>
              <a:latin typeface="Calibri"/>
            </a:endParaRPr>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369" y="4017150"/>
            <a:ext cx="16954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12"/>
          <p:cNvSpPr>
            <a:spLocks noChangeArrowheads="1"/>
          </p:cNvSpPr>
          <p:nvPr/>
        </p:nvSpPr>
        <p:spPr bwMode="auto">
          <a:xfrm>
            <a:off x="1032422" y="4637978"/>
            <a:ext cx="7416824" cy="1938814"/>
          </a:xfrm>
          <a:prstGeom prst="roundRect">
            <a:avLst>
              <a:gd name="adj" fmla="val 11430"/>
            </a:avLst>
          </a:prstGeom>
          <a:solidFill>
            <a:srgbClr val="C5E2FF"/>
          </a:solidFill>
          <a:ln w="9525">
            <a:solidFill>
              <a:srgbClr val="00B0F0"/>
            </a:solidFill>
            <a:round/>
            <a:headEnd/>
            <a:tailEnd/>
          </a:ln>
          <a:effectLst/>
          <a:scene3d>
            <a:camera prst="orthographicFront">
              <a:rot lat="0" lon="0" rev="0"/>
            </a:camera>
            <a:lightRig rig="contrasting" dir="t">
              <a:rot lat="0" lon="0" rev="7800000"/>
            </a:lightRig>
          </a:scene3d>
          <a:sp3d>
            <a:bevelT w="139700" h="139700"/>
          </a:sp3d>
        </p:spPr>
        <p:txBody>
          <a:bodyPr anchor="ctr">
            <a:spAutoFit/>
          </a:bodyPr>
          <a:lstStyle/>
          <a:p>
            <a:pPr marL="0" lvl="1" algn="ctr" fontAlgn="auto">
              <a:spcBef>
                <a:spcPts val="0"/>
              </a:spcBef>
              <a:spcAft>
                <a:spcPts val="0"/>
              </a:spcAft>
              <a:defRPr/>
            </a:pPr>
            <a:r>
              <a:rPr lang="ru-RU" sz="1400" b="1" i="1" dirty="0" smtClean="0">
                <a:solidFill>
                  <a:prstClr val="black"/>
                </a:solidFill>
                <a:latin typeface="Calibri" panose="020F0502020204030204" pitchFamily="34" charset="0"/>
                <a:cs typeface="Calibri" panose="020F0502020204030204" pitchFamily="34" charset="0"/>
              </a:rPr>
              <a:t>Представление </a:t>
            </a:r>
            <a:r>
              <a:rPr lang="ru-RU" sz="1400" b="1" i="1" dirty="0">
                <a:solidFill>
                  <a:prstClr val="black"/>
                </a:solidFill>
                <a:latin typeface="Calibri" panose="020F0502020204030204" pitchFamily="34" charset="0"/>
                <a:cs typeface="Calibri" panose="020F0502020204030204" pitchFamily="34" charset="0"/>
              </a:rPr>
              <a:t>сведений о государственных и муниципальных услугах (функциях) для размещения в соответствующих разделах федерального реестра осуществляется путем заполнения электронных форм федерального реестра.</a:t>
            </a:r>
          </a:p>
          <a:p>
            <a:pPr marL="0" lvl="1" algn="ctr" fontAlgn="auto">
              <a:spcBef>
                <a:spcPts val="0"/>
              </a:spcBef>
              <a:spcAft>
                <a:spcPts val="0"/>
              </a:spcAft>
              <a:defRPr/>
            </a:pPr>
            <a:r>
              <a:rPr lang="ru-RU" sz="1400" b="1" i="1" dirty="0">
                <a:solidFill>
                  <a:prstClr val="black"/>
                </a:solidFill>
                <a:latin typeface="Calibri" panose="020F0502020204030204" pitchFamily="34" charset="0"/>
                <a:cs typeface="Calibri" panose="020F0502020204030204" pitchFamily="34" charset="0"/>
              </a:rPr>
              <a:t>Структура электронных форм федерального реестра и порядок их заполнения определяются в методических рекомендациях о порядке заполнения электронных форм федерального реестра, утверждаемых Министерством экономического развития Российской Федерации по согласованию с Министерством связи и массовых коммуникаций Российской </a:t>
            </a:r>
            <a:r>
              <a:rPr lang="ru-RU" sz="1400" b="1" i="1" dirty="0" smtClean="0">
                <a:solidFill>
                  <a:prstClr val="black"/>
                </a:solidFill>
                <a:latin typeface="Calibri" panose="020F0502020204030204" pitchFamily="34" charset="0"/>
                <a:cs typeface="Calibri" panose="020F0502020204030204" pitchFamily="34" charset="0"/>
              </a:rPr>
              <a:t>Федерации</a:t>
            </a:r>
            <a:r>
              <a:rPr lang="ru-RU" sz="1400" b="1" i="1" dirty="0">
                <a:solidFill>
                  <a:prstClr val="black"/>
                </a:solidFill>
                <a:latin typeface="Arial" pitchFamily="34" charset="0"/>
                <a:cs typeface="Arial" pitchFamily="34" charset="0"/>
              </a:rPr>
              <a:t> </a:t>
            </a:r>
            <a:r>
              <a:rPr lang="ru-RU" sz="1400" b="1" i="1" dirty="0" smtClean="0">
                <a:solidFill>
                  <a:prstClr val="black"/>
                </a:solidFill>
                <a:latin typeface="Arial" pitchFamily="34" charset="0"/>
                <a:cs typeface="Arial" pitchFamily="34" charset="0"/>
              </a:rPr>
              <a:t>(п.</a:t>
            </a:r>
            <a:r>
              <a:rPr lang="ru-RU" sz="1400" b="1" dirty="0" smtClean="0">
                <a:solidFill>
                  <a:prstClr val="black"/>
                </a:solidFill>
                <a:latin typeface="Calibri" panose="020F0502020204030204" pitchFamily="34" charset="0"/>
                <a:cs typeface="Calibri" panose="020F0502020204030204" pitchFamily="34" charset="0"/>
              </a:rPr>
              <a:t> </a:t>
            </a:r>
            <a:r>
              <a:rPr lang="ru-RU" sz="1400" b="1" dirty="0">
                <a:solidFill>
                  <a:prstClr val="black"/>
                </a:solidFill>
                <a:latin typeface="Calibri" panose="020F0502020204030204" pitchFamily="34" charset="0"/>
                <a:cs typeface="Calibri" panose="020F0502020204030204" pitchFamily="34" charset="0"/>
              </a:rPr>
              <a:t>3 Правил ведения </a:t>
            </a:r>
            <a:r>
              <a:rPr lang="ru-RU" sz="1400" b="1" dirty="0" smtClean="0">
                <a:solidFill>
                  <a:prstClr val="black"/>
                </a:solidFill>
                <a:latin typeface="Calibri" panose="020F0502020204030204" pitchFamily="34" charset="0"/>
                <a:cs typeface="Calibri" panose="020F0502020204030204" pitchFamily="34" charset="0"/>
              </a:rPr>
              <a:t>Реестра). </a:t>
            </a:r>
            <a:endParaRPr lang="ru-RU" sz="1400" b="1" i="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3798" name="Rectangle 5"/>
          <p:cNvSpPr>
            <a:spLocks noChangeArrowheads="1"/>
          </p:cNvSpPr>
          <p:nvPr/>
        </p:nvSpPr>
        <p:spPr bwMode="auto">
          <a:xfrm>
            <a:off x="1043608" y="1268413"/>
            <a:ext cx="77116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b="1" i="1" dirty="0"/>
              <a:t>Закладка </a:t>
            </a:r>
            <a:r>
              <a:rPr lang="ru-RU" b="1" i="1" dirty="0" smtClean="0"/>
              <a:t>«Процедуры». </a:t>
            </a:r>
          </a:p>
          <a:p>
            <a:r>
              <a:rPr lang="ru-RU" b="1" i="1" dirty="0" smtClean="0"/>
              <a:t>Цели обращения</a:t>
            </a:r>
            <a:endParaRPr lang="en-US" b="1" i="1" dirty="0"/>
          </a:p>
        </p:txBody>
      </p:sp>
      <p:sp>
        <p:nvSpPr>
          <p:cNvPr id="62478" name="Rectangle 14"/>
          <p:cNvSpPr>
            <a:spLocks noChangeArrowheads="1"/>
          </p:cNvSpPr>
          <p:nvPr/>
        </p:nvSpPr>
        <p:spPr bwMode="auto">
          <a:xfrm>
            <a:off x="78904" y="6515071"/>
            <a:ext cx="874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a:t>Перейдем к </a:t>
            </a:r>
            <a:r>
              <a:rPr lang="ru-RU" dirty="0" smtClean="0"/>
              <a:t>сценариям завершения</a:t>
            </a:r>
            <a:endParaRPr lang="ru-RU" dirty="0"/>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20</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angle 15"/>
          <p:cNvSpPr>
            <a:spLocks noChangeArrowheads="1"/>
          </p:cNvSpPr>
          <p:nvPr/>
        </p:nvSpPr>
        <p:spPr bwMode="auto">
          <a:xfrm>
            <a:off x="6948264" y="2348879"/>
            <a:ext cx="2086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800" dirty="0"/>
              <a:t>1</a:t>
            </a:r>
            <a:r>
              <a:rPr lang="ru-RU" sz="1800" dirty="0" smtClean="0"/>
              <a:t>. Наименование цели обращения</a:t>
            </a:r>
            <a:endParaRPr lang="ru-RU" sz="1800" dirty="0"/>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2" y="2033263"/>
            <a:ext cx="6805113"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93" name="AutoShape 29"/>
          <p:cNvSpPr>
            <a:spLocks noChangeArrowheads="1"/>
          </p:cNvSpPr>
          <p:nvPr/>
        </p:nvSpPr>
        <p:spPr bwMode="auto">
          <a:xfrm rot="10800000" flipV="1">
            <a:off x="2265879" y="3248980"/>
            <a:ext cx="2559656" cy="733429"/>
          </a:xfrm>
          <a:prstGeom prst="wedgeRoundRectCallout">
            <a:avLst>
              <a:gd name="adj1" fmla="val 120647"/>
              <a:gd name="adj2" fmla="val -142656"/>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a:t>
            </a:r>
            <a:endParaRPr lang="ru-RU" sz="1800" dirty="0">
              <a:solidFill>
                <a:srgbClr val="FF0000"/>
              </a:solidFill>
            </a:endParaRPr>
          </a:p>
          <a:p>
            <a:pPr algn="ctr"/>
            <a:r>
              <a:rPr lang="ru-RU" sz="1800" dirty="0" smtClean="0">
                <a:solidFill>
                  <a:srgbClr val="FF0000"/>
                </a:solidFill>
              </a:rPr>
              <a:t>добавления цели</a:t>
            </a:r>
            <a:endParaRPr lang="ru-RU" sz="1800" dirty="0">
              <a:solidFill>
                <a:srgbClr val="FF0000"/>
              </a:solidFill>
            </a:endParaRPr>
          </a:p>
          <a:p>
            <a:endParaRPr lang="ru-RU" sz="1800" dirty="0">
              <a:solidFill>
                <a:srgbClr val="FF0000"/>
              </a:solidFill>
            </a:endParaRPr>
          </a:p>
        </p:txBody>
      </p:sp>
      <p:sp>
        <p:nvSpPr>
          <p:cNvPr id="62486" name="AutoShape 22"/>
          <p:cNvSpPr>
            <a:spLocks noChangeArrowheads="1"/>
          </p:cNvSpPr>
          <p:nvPr/>
        </p:nvSpPr>
        <p:spPr bwMode="auto">
          <a:xfrm>
            <a:off x="1077134" y="5006501"/>
            <a:ext cx="4863018" cy="29870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 name="Text Box 14"/>
          <p:cNvSpPr txBox="1">
            <a:spLocks noChangeArrowheads="1"/>
          </p:cNvSpPr>
          <p:nvPr/>
        </p:nvSpPr>
        <p:spPr bwMode="auto">
          <a:xfrm>
            <a:off x="5436096" y="4972495"/>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1</a:t>
            </a:r>
            <a:endParaRPr lang="ru-RU" sz="1800" b="1" i="1" dirty="0">
              <a:solidFill>
                <a:srgbClr val="FF0000"/>
              </a:solidFill>
              <a:latin typeface="Times New Roman" pitchFamily="18" charset="0"/>
              <a:cs typeface="Times New Roman" pitchFamily="18" charset="0"/>
            </a:endParaRPr>
          </a:p>
        </p:txBody>
      </p:sp>
      <p:sp>
        <p:nvSpPr>
          <p:cNvPr id="22" name="Line 13"/>
          <p:cNvSpPr>
            <a:spLocks noChangeShapeType="1"/>
          </p:cNvSpPr>
          <p:nvPr/>
        </p:nvSpPr>
        <p:spPr bwMode="auto">
          <a:xfrm flipH="1" flipV="1">
            <a:off x="768835" y="3356991"/>
            <a:ext cx="549546" cy="1819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3" name="AutoShape 29"/>
          <p:cNvSpPr>
            <a:spLocks noChangeArrowheads="1"/>
          </p:cNvSpPr>
          <p:nvPr/>
        </p:nvSpPr>
        <p:spPr bwMode="auto">
          <a:xfrm rot="10800000" flipV="1">
            <a:off x="4593691" y="4266827"/>
            <a:ext cx="2186460" cy="651233"/>
          </a:xfrm>
          <a:prstGeom prst="wedgeRoundRectCallout">
            <a:avLst>
              <a:gd name="adj1" fmla="val 202782"/>
              <a:gd name="adj2" fmla="val -129439"/>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Сценарии </a:t>
            </a:r>
            <a:endParaRPr lang="ru-RU" sz="1800" dirty="0">
              <a:solidFill>
                <a:srgbClr val="FF0000"/>
              </a:solidFill>
            </a:endParaRPr>
          </a:p>
          <a:p>
            <a:pPr algn="ctr"/>
            <a:r>
              <a:rPr lang="ru-RU" sz="1800" dirty="0" smtClean="0">
                <a:solidFill>
                  <a:srgbClr val="FF0000"/>
                </a:solidFill>
              </a:rPr>
              <a:t>завершения</a:t>
            </a:r>
            <a:endParaRPr lang="ru-RU" sz="1800" dirty="0">
              <a:solidFill>
                <a:srgbClr val="FF0000"/>
              </a:solidFill>
            </a:endParaRPr>
          </a:p>
        </p:txBody>
      </p:sp>
    </p:spTree>
    <p:extLst>
      <p:ext uri="{BB962C8B-B14F-4D97-AF65-F5344CB8AC3E}">
        <p14:creationId xmlns:p14="http://schemas.microsoft.com/office/powerpoint/2010/main" val="291532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3798" name="Rectangle 5"/>
          <p:cNvSpPr>
            <a:spLocks noChangeArrowheads="1"/>
          </p:cNvSpPr>
          <p:nvPr/>
        </p:nvSpPr>
        <p:spPr bwMode="auto">
          <a:xfrm>
            <a:off x="1043608" y="1268413"/>
            <a:ext cx="77116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b="1" i="1" dirty="0"/>
              <a:t>Закладка </a:t>
            </a:r>
            <a:r>
              <a:rPr lang="ru-RU" b="1" i="1" dirty="0" smtClean="0"/>
              <a:t>«Процедуры». </a:t>
            </a:r>
          </a:p>
          <a:p>
            <a:r>
              <a:rPr lang="ru-RU" b="1" i="1" dirty="0" smtClean="0"/>
              <a:t>Сценарии завершения</a:t>
            </a:r>
            <a:endParaRPr lang="en-US" b="1" i="1" dirty="0"/>
          </a:p>
        </p:txBody>
      </p:sp>
      <p:sp>
        <p:nvSpPr>
          <p:cNvPr id="62478" name="Rectangle 14"/>
          <p:cNvSpPr>
            <a:spLocks noChangeArrowheads="1"/>
          </p:cNvSpPr>
          <p:nvPr/>
        </p:nvSpPr>
        <p:spPr bwMode="auto">
          <a:xfrm>
            <a:off x="78904" y="6515071"/>
            <a:ext cx="874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lvl="0" indent="-457200">
              <a:buFont typeface="Wingdings" pitchFamily="2" charset="2"/>
              <a:buChar char="Ø"/>
            </a:pPr>
            <a:r>
              <a:rPr lang="ru-RU" dirty="0">
                <a:solidFill>
                  <a:prstClr val="white"/>
                </a:solidFill>
              </a:rPr>
              <a:t>Рассмотрим вкладку «Цели обращения». </a:t>
            </a:r>
            <a:r>
              <a:rPr lang="ru-RU" dirty="0" smtClean="0">
                <a:solidFill>
                  <a:prstClr val="white"/>
                </a:solidFill>
              </a:rPr>
              <a:t>Исходящие документы</a:t>
            </a:r>
            <a:endParaRPr lang="ru-RU" dirty="0">
              <a:solidFill>
                <a:prstClr val="white"/>
              </a:solidFill>
            </a:endParaRPr>
          </a:p>
        </p:txBody>
      </p:sp>
      <p:grpSp>
        <p:nvGrpSpPr>
          <p:cNvPr id="33824" name="Группа 37"/>
          <p:cNvGrpSpPr>
            <a:grpSpLocks/>
          </p:cNvGrpSpPr>
          <p:nvPr/>
        </p:nvGrpSpPr>
        <p:grpSpPr bwMode="auto">
          <a:xfrm>
            <a:off x="55563" y="355600"/>
            <a:ext cx="8947150" cy="6359525"/>
            <a:chOff x="55977" y="356372"/>
            <a:chExt cx="8945973" cy="6358776"/>
          </a:xfrm>
        </p:grpSpPr>
        <p:sp>
          <p:nvSpPr>
            <p:cNvPr id="39" name="Овал 3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1D923B3F-9C5B-445D-B9C8-B27B4D02C112}" type="slidenum">
                <a:rPr lang="en-US" sz="3200">
                  <a:solidFill>
                    <a:schemeClr val="tx1"/>
                  </a:solidFill>
                </a:rPr>
                <a:pPr algn="ctr">
                  <a:defRPr/>
                </a:pPr>
                <a:t>21</a:t>
              </a:fld>
              <a:endParaRPr lang="ru-RU" sz="3200" dirty="0">
                <a:solidFill>
                  <a:schemeClr val="tx1"/>
                </a:solidFill>
              </a:endParaRPr>
            </a:p>
          </p:txBody>
        </p:sp>
        <p:cxnSp>
          <p:nvCxnSpPr>
            <p:cNvPr id="40" name="Прямая соединительная линия 39"/>
            <p:cNvCxnSpPr>
              <a:stCxn id="3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endCxn id="3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angle 15"/>
          <p:cNvSpPr>
            <a:spLocks noChangeArrowheads="1"/>
          </p:cNvSpPr>
          <p:nvPr/>
        </p:nvSpPr>
        <p:spPr bwMode="auto">
          <a:xfrm>
            <a:off x="7287801" y="2348879"/>
            <a:ext cx="17472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800" dirty="0"/>
              <a:t>1</a:t>
            </a:r>
            <a:r>
              <a:rPr lang="ru-RU" sz="1800" dirty="0" smtClean="0"/>
              <a:t>. Сведения об исходящем документе</a:t>
            </a:r>
            <a:endParaRPr lang="ru-RU" sz="1800" dirty="0"/>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95" y="1903459"/>
            <a:ext cx="6860406" cy="464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86" name="AutoShape 22"/>
          <p:cNvSpPr>
            <a:spLocks noChangeArrowheads="1"/>
          </p:cNvSpPr>
          <p:nvPr/>
        </p:nvSpPr>
        <p:spPr bwMode="auto">
          <a:xfrm>
            <a:off x="997829" y="3356990"/>
            <a:ext cx="3553615" cy="257037"/>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3" name="AutoShape 29"/>
          <p:cNvSpPr>
            <a:spLocks noChangeArrowheads="1"/>
          </p:cNvSpPr>
          <p:nvPr/>
        </p:nvSpPr>
        <p:spPr bwMode="auto">
          <a:xfrm rot="10800000" flipV="1">
            <a:off x="6048164" y="3941211"/>
            <a:ext cx="1548172" cy="651233"/>
          </a:xfrm>
          <a:prstGeom prst="wedgeRoundRectCallout">
            <a:avLst>
              <a:gd name="adj1" fmla="val 202782"/>
              <a:gd name="adj2" fmla="val -129439"/>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Сценарий </a:t>
            </a:r>
            <a:endParaRPr lang="ru-RU" sz="1800" dirty="0">
              <a:solidFill>
                <a:srgbClr val="FF0000"/>
              </a:solidFill>
            </a:endParaRPr>
          </a:p>
          <a:p>
            <a:pPr algn="ctr"/>
            <a:r>
              <a:rPr lang="ru-RU" sz="1800" dirty="0" smtClean="0">
                <a:solidFill>
                  <a:srgbClr val="FF0000"/>
                </a:solidFill>
              </a:rPr>
              <a:t>завершения</a:t>
            </a:r>
            <a:endParaRPr lang="ru-RU" sz="1800" dirty="0">
              <a:solidFill>
                <a:srgbClr val="FF0000"/>
              </a:solidFill>
            </a:endParaRPr>
          </a:p>
        </p:txBody>
      </p:sp>
      <p:sp>
        <p:nvSpPr>
          <p:cNvPr id="21" name="AutoShape 18"/>
          <p:cNvSpPr>
            <a:spLocks noChangeArrowheads="1"/>
          </p:cNvSpPr>
          <p:nvPr/>
        </p:nvSpPr>
        <p:spPr bwMode="auto">
          <a:xfrm>
            <a:off x="407869" y="4017735"/>
            <a:ext cx="5172243" cy="249733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 name="Text Box 14"/>
          <p:cNvSpPr txBox="1">
            <a:spLocks noChangeArrowheads="1"/>
          </p:cNvSpPr>
          <p:nvPr/>
        </p:nvSpPr>
        <p:spPr bwMode="auto">
          <a:xfrm>
            <a:off x="4426031" y="5549020"/>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1</a:t>
            </a:r>
            <a:endParaRPr lang="ru-RU" sz="1800" b="1" i="1" dirty="0">
              <a:solidFill>
                <a:srgbClr val="FF0000"/>
              </a:solidFill>
              <a:latin typeface="Times New Roman" pitchFamily="18" charset="0"/>
              <a:cs typeface="Times New Roman" pitchFamily="18" charset="0"/>
            </a:endParaRPr>
          </a:p>
        </p:txBody>
      </p:sp>
      <p:sp>
        <p:nvSpPr>
          <p:cNvPr id="22" name="Line 13"/>
          <p:cNvSpPr>
            <a:spLocks noChangeShapeType="1"/>
          </p:cNvSpPr>
          <p:nvPr/>
        </p:nvSpPr>
        <p:spPr bwMode="auto">
          <a:xfrm flipH="1" flipV="1">
            <a:off x="2339752" y="3767932"/>
            <a:ext cx="2165913" cy="199295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731536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5"/>
          <p:cNvSpPr>
            <a:spLocks noChangeArrowheads="1"/>
          </p:cNvSpPr>
          <p:nvPr/>
        </p:nvSpPr>
        <p:spPr bwMode="auto">
          <a:xfrm>
            <a:off x="1187450" y="1196975"/>
            <a:ext cx="55656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Цели обращения. Исходящие документы</a:t>
            </a:r>
            <a:endParaRPr lang="en-US" i="1" dirty="0"/>
          </a:p>
        </p:txBody>
      </p:sp>
      <p:sp>
        <p:nvSpPr>
          <p:cNvPr id="77829" name="Rectangle 6"/>
          <p:cNvSpPr>
            <a:spLocks noChangeArrowheads="1"/>
          </p:cNvSpPr>
          <p:nvPr/>
        </p:nvSpPr>
        <p:spPr bwMode="auto">
          <a:xfrm>
            <a:off x="1116013" y="620713"/>
            <a:ext cx="7848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Работа </a:t>
            </a:r>
            <a:r>
              <a:rPr lang="ru-RU" sz="2200" b="1" dirty="0">
                <a:solidFill>
                  <a:srgbClr val="006699"/>
                </a:solidFill>
              </a:rPr>
              <a:t>с процедурами</a:t>
            </a:r>
          </a:p>
        </p:txBody>
      </p:sp>
      <p:sp>
        <p:nvSpPr>
          <p:cNvPr id="7174" name="Text Box 14"/>
          <p:cNvSpPr txBox="1">
            <a:spLocks noChangeArrowheads="1"/>
          </p:cNvSpPr>
          <p:nvPr/>
        </p:nvSpPr>
        <p:spPr bwMode="auto">
          <a:xfrm>
            <a:off x="142666" y="2188078"/>
            <a:ext cx="220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 name="Text Box 14"/>
          <p:cNvSpPr txBox="1">
            <a:spLocks noChangeArrowheads="1"/>
          </p:cNvSpPr>
          <p:nvPr/>
        </p:nvSpPr>
        <p:spPr bwMode="auto">
          <a:xfrm>
            <a:off x="3084027" y="2289653"/>
            <a:ext cx="220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5</a:t>
            </a:r>
          </a:p>
        </p:txBody>
      </p:sp>
      <p:sp>
        <p:nvSpPr>
          <p:cNvPr id="956427" name="Rectangle 11"/>
          <p:cNvSpPr>
            <a:spLocks noChangeArrowheads="1"/>
          </p:cNvSpPr>
          <p:nvPr/>
        </p:nvSpPr>
        <p:spPr bwMode="auto">
          <a:xfrm>
            <a:off x="6190255" y="2236922"/>
            <a:ext cx="2369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a:t>2</a:t>
            </a:r>
            <a:r>
              <a:rPr lang="ru-RU" sz="1800" dirty="0" smtClean="0"/>
              <a:t>. </a:t>
            </a:r>
            <a:r>
              <a:rPr lang="ru-RU" sz="1800" dirty="0"/>
              <a:t>Варианты </a:t>
            </a:r>
            <a:r>
              <a:rPr lang="ru-RU" sz="1800" dirty="0" smtClean="0"/>
              <a:t>выдачи</a:t>
            </a:r>
            <a:endParaRPr lang="ru-RU" sz="1800" i="1" dirty="0"/>
          </a:p>
        </p:txBody>
      </p:sp>
      <p:sp>
        <p:nvSpPr>
          <p:cNvPr id="956428" name="Rectangle 12"/>
          <p:cNvSpPr>
            <a:spLocks noChangeArrowheads="1"/>
          </p:cNvSpPr>
          <p:nvPr/>
        </p:nvSpPr>
        <p:spPr bwMode="auto">
          <a:xfrm>
            <a:off x="6224014" y="4552650"/>
            <a:ext cx="2740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800" dirty="0"/>
              <a:t>5</a:t>
            </a:r>
            <a:r>
              <a:rPr lang="ru-RU" sz="1800" dirty="0" smtClean="0"/>
              <a:t>. Тип</a:t>
            </a:r>
            <a:r>
              <a:rPr lang="en-US" sz="1800" dirty="0" smtClean="0"/>
              <a:t> </a:t>
            </a:r>
            <a:r>
              <a:rPr lang="ru-RU" sz="1800" dirty="0" smtClean="0"/>
              <a:t>исходящего документа</a:t>
            </a:r>
            <a:endParaRPr lang="ru-RU" sz="1800" dirty="0"/>
          </a:p>
        </p:txBody>
      </p:sp>
      <p:sp>
        <p:nvSpPr>
          <p:cNvPr id="3" name="Text Box 14"/>
          <p:cNvSpPr txBox="1">
            <a:spLocks noChangeArrowheads="1"/>
          </p:cNvSpPr>
          <p:nvPr/>
        </p:nvSpPr>
        <p:spPr bwMode="auto">
          <a:xfrm>
            <a:off x="109538" y="2846264"/>
            <a:ext cx="220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956431" name="Rectangle 15"/>
          <p:cNvSpPr>
            <a:spLocks noChangeArrowheads="1"/>
          </p:cNvSpPr>
          <p:nvPr/>
        </p:nvSpPr>
        <p:spPr bwMode="auto">
          <a:xfrm>
            <a:off x="6175375" y="1700213"/>
            <a:ext cx="2397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a:t>1. Количество </a:t>
            </a:r>
            <a:r>
              <a:rPr lang="ru-RU" sz="1800" i="1" dirty="0"/>
              <a:t>(от 1)</a:t>
            </a:r>
          </a:p>
        </p:txBody>
      </p:sp>
      <p:sp>
        <p:nvSpPr>
          <p:cNvPr id="4" name="Text Box 14"/>
          <p:cNvSpPr txBox="1">
            <a:spLocks noChangeArrowheads="1"/>
          </p:cNvSpPr>
          <p:nvPr/>
        </p:nvSpPr>
        <p:spPr bwMode="auto">
          <a:xfrm>
            <a:off x="94456" y="4090728"/>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3</a:t>
            </a:r>
          </a:p>
        </p:txBody>
      </p:sp>
      <p:sp>
        <p:nvSpPr>
          <p:cNvPr id="956434" name="Rectangle 18"/>
          <p:cNvSpPr>
            <a:spLocks noChangeArrowheads="1"/>
          </p:cNvSpPr>
          <p:nvPr/>
        </p:nvSpPr>
        <p:spPr bwMode="auto">
          <a:xfrm>
            <a:off x="6190255" y="2957002"/>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a:t>3</a:t>
            </a:r>
            <a:r>
              <a:rPr lang="ru-RU" sz="1800" dirty="0" smtClean="0"/>
              <a:t>. </a:t>
            </a:r>
            <a:r>
              <a:rPr lang="ru-RU" sz="1800" dirty="0"/>
              <a:t>Комментарий</a:t>
            </a:r>
          </a:p>
          <a:p>
            <a:pPr marL="457200" indent="-457200"/>
            <a:r>
              <a:rPr lang="ru-RU" sz="1800" i="1" dirty="0"/>
              <a:t>(редактор текста)</a:t>
            </a:r>
          </a:p>
        </p:txBody>
      </p:sp>
      <p:sp>
        <p:nvSpPr>
          <p:cNvPr id="956435" name="Rectangle 19"/>
          <p:cNvSpPr>
            <a:spLocks noChangeArrowheads="1"/>
          </p:cNvSpPr>
          <p:nvPr/>
        </p:nvSpPr>
        <p:spPr bwMode="auto">
          <a:xfrm>
            <a:off x="92074" y="6165304"/>
            <a:ext cx="9051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buFont typeface="Wingdings" pitchFamily="2" charset="2"/>
              <a:buChar char="Ø"/>
            </a:pPr>
            <a:r>
              <a:rPr lang="ru-RU" dirty="0"/>
              <a:t>Рассмотрим вкладку «Цели обращения». </a:t>
            </a:r>
            <a:r>
              <a:rPr lang="ru-RU" dirty="0" smtClean="0"/>
              <a:t>Юридически </a:t>
            </a:r>
            <a:r>
              <a:rPr lang="ru-RU" dirty="0"/>
              <a:t>значимые действия</a:t>
            </a:r>
          </a:p>
        </p:txBody>
      </p:sp>
      <p:grpSp>
        <p:nvGrpSpPr>
          <p:cNvPr id="77844" name="Группа 22"/>
          <p:cNvGrpSpPr>
            <a:grpSpLocks/>
          </p:cNvGrpSpPr>
          <p:nvPr/>
        </p:nvGrpSpPr>
        <p:grpSpPr bwMode="auto">
          <a:xfrm>
            <a:off x="55563" y="355600"/>
            <a:ext cx="8947150" cy="6359525"/>
            <a:chOff x="55977" y="356372"/>
            <a:chExt cx="8945973" cy="6358776"/>
          </a:xfrm>
        </p:grpSpPr>
        <p:sp>
          <p:nvSpPr>
            <p:cNvPr id="24" name="Овал 23"/>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22703535-8F9C-4427-9AF2-08E1107A0757}" type="slidenum">
                <a:rPr lang="en-US" sz="3200">
                  <a:solidFill>
                    <a:schemeClr val="tx1"/>
                  </a:solidFill>
                </a:rPr>
                <a:pPr algn="ctr">
                  <a:defRPr/>
                </a:pPr>
                <a:t>22</a:t>
              </a:fld>
              <a:endParaRPr lang="ru-RU" sz="3200" dirty="0">
                <a:solidFill>
                  <a:schemeClr val="tx1"/>
                </a:solidFill>
              </a:endParaRPr>
            </a:p>
          </p:txBody>
        </p:sp>
        <p:cxnSp>
          <p:nvCxnSpPr>
            <p:cNvPr id="25" name="Прямая соединительная линия 24"/>
            <p:cNvCxnSpPr>
              <a:stCxn id="24"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Прямая соединительная линия 25"/>
            <p:cNvCxnSpPr>
              <a:endCxn id="24"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Rectangle 18"/>
          <p:cNvSpPr>
            <a:spLocks noChangeArrowheads="1"/>
          </p:cNvSpPr>
          <p:nvPr/>
        </p:nvSpPr>
        <p:spPr bwMode="auto">
          <a:xfrm>
            <a:off x="6224014" y="3749090"/>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a:t>4</a:t>
            </a:r>
            <a:r>
              <a:rPr lang="ru-RU" sz="1800" dirty="0" smtClean="0"/>
              <a:t>. Срок выдачи</a:t>
            </a:r>
            <a:endParaRPr lang="ru-RU" sz="1800" dirty="0"/>
          </a:p>
          <a:p>
            <a:pPr marL="457200" indent="-457200"/>
            <a:r>
              <a:rPr lang="ru-RU" sz="1800" i="1" dirty="0"/>
              <a:t>(редактор текста)</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97" y="1758157"/>
            <a:ext cx="5473521"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6429" name="AutoShape 13"/>
          <p:cNvSpPr>
            <a:spLocks noChangeArrowheads="1"/>
          </p:cNvSpPr>
          <p:nvPr/>
        </p:nvSpPr>
        <p:spPr bwMode="auto">
          <a:xfrm>
            <a:off x="395289" y="2293887"/>
            <a:ext cx="1144744" cy="192057"/>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956423" name="AutoShape 7"/>
          <p:cNvSpPr>
            <a:spLocks noChangeArrowheads="1"/>
          </p:cNvSpPr>
          <p:nvPr/>
        </p:nvSpPr>
        <p:spPr bwMode="auto">
          <a:xfrm>
            <a:off x="424253" y="2512298"/>
            <a:ext cx="1584423" cy="1879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956424" name="AutoShape 8"/>
          <p:cNvSpPr>
            <a:spLocks noChangeArrowheads="1"/>
          </p:cNvSpPr>
          <p:nvPr/>
        </p:nvSpPr>
        <p:spPr bwMode="auto">
          <a:xfrm>
            <a:off x="395290" y="2737103"/>
            <a:ext cx="2725733" cy="722948"/>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956432" name="AutoShape 16"/>
          <p:cNvSpPr>
            <a:spLocks noChangeArrowheads="1"/>
          </p:cNvSpPr>
          <p:nvPr/>
        </p:nvSpPr>
        <p:spPr bwMode="auto">
          <a:xfrm>
            <a:off x="395288" y="3643016"/>
            <a:ext cx="2725735" cy="1082127"/>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7" name="AutoShape 16"/>
          <p:cNvSpPr>
            <a:spLocks noChangeArrowheads="1"/>
          </p:cNvSpPr>
          <p:nvPr/>
        </p:nvSpPr>
        <p:spPr bwMode="auto">
          <a:xfrm>
            <a:off x="395289" y="4725144"/>
            <a:ext cx="5256831" cy="936104"/>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30" name="Text Box 14"/>
          <p:cNvSpPr txBox="1">
            <a:spLocks noChangeArrowheads="1"/>
          </p:cNvSpPr>
          <p:nvPr/>
        </p:nvSpPr>
        <p:spPr bwMode="auto">
          <a:xfrm>
            <a:off x="142666" y="5110172"/>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4</a:t>
            </a:r>
          </a:p>
        </p:txBody>
      </p:sp>
      <p:sp>
        <p:nvSpPr>
          <p:cNvPr id="28" name="Text Box 14"/>
          <p:cNvSpPr txBox="1">
            <a:spLocks noChangeArrowheads="1"/>
          </p:cNvSpPr>
          <p:nvPr/>
        </p:nvSpPr>
        <p:spPr bwMode="auto">
          <a:xfrm>
            <a:off x="2008676" y="2406885"/>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5</a:t>
            </a:r>
            <a:endParaRPr lang="ru-RU" sz="18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Rectangle 10"/>
          <p:cNvSpPr>
            <a:spLocks noChangeArrowheads="1"/>
          </p:cNvSpPr>
          <p:nvPr/>
        </p:nvSpPr>
        <p:spPr bwMode="auto">
          <a:xfrm>
            <a:off x="1187450" y="1196975"/>
            <a:ext cx="6835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Цели обращения. Юридически значимые действия</a:t>
            </a:r>
            <a:endParaRPr lang="en-US" i="1" dirty="0"/>
          </a:p>
        </p:txBody>
      </p:sp>
      <p:sp>
        <p:nvSpPr>
          <p:cNvPr id="78852" name="Rectangle 11"/>
          <p:cNvSpPr>
            <a:spLocks noChangeArrowheads="1"/>
          </p:cNvSpPr>
          <p:nvPr/>
        </p:nvSpPr>
        <p:spPr bwMode="auto">
          <a:xfrm>
            <a:off x="1116013" y="620713"/>
            <a:ext cx="7848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Работа </a:t>
            </a:r>
            <a:r>
              <a:rPr lang="ru-RU" sz="2200" b="1" dirty="0">
                <a:solidFill>
                  <a:srgbClr val="006699"/>
                </a:solidFill>
              </a:rPr>
              <a:t>с процедурами</a:t>
            </a:r>
          </a:p>
        </p:txBody>
      </p:sp>
      <p:sp>
        <p:nvSpPr>
          <p:cNvPr id="7174" name="Text Box 14"/>
          <p:cNvSpPr txBox="1">
            <a:spLocks noChangeArrowheads="1"/>
          </p:cNvSpPr>
          <p:nvPr/>
        </p:nvSpPr>
        <p:spPr bwMode="auto">
          <a:xfrm>
            <a:off x="66675" y="3210028"/>
            <a:ext cx="220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 name="Text Box 14"/>
          <p:cNvSpPr txBox="1">
            <a:spLocks noChangeArrowheads="1"/>
          </p:cNvSpPr>
          <p:nvPr/>
        </p:nvSpPr>
        <p:spPr bwMode="auto">
          <a:xfrm>
            <a:off x="107950" y="3539325"/>
            <a:ext cx="220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949264" name="Rectangle 16"/>
          <p:cNvSpPr>
            <a:spLocks noChangeArrowheads="1"/>
          </p:cNvSpPr>
          <p:nvPr/>
        </p:nvSpPr>
        <p:spPr bwMode="auto">
          <a:xfrm>
            <a:off x="5364088" y="2221046"/>
            <a:ext cx="35283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9525" indent="-9525"/>
            <a:r>
              <a:rPr lang="ru-RU" sz="1800" dirty="0"/>
              <a:t>2</a:t>
            </a:r>
            <a:r>
              <a:rPr lang="ru-RU" sz="1800" dirty="0" smtClean="0"/>
              <a:t>. Тип юридически значимого действия</a:t>
            </a:r>
            <a:endParaRPr lang="ru-RU" sz="1800" i="1" dirty="0"/>
          </a:p>
        </p:txBody>
      </p:sp>
      <p:sp>
        <p:nvSpPr>
          <p:cNvPr id="949265" name="Rectangle 17"/>
          <p:cNvSpPr>
            <a:spLocks noChangeArrowheads="1"/>
          </p:cNvSpPr>
          <p:nvPr/>
        </p:nvSpPr>
        <p:spPr bwMode="auto">
          <a:xfrm>
            <a:off x="5364088" y="1809824"/>
            <a:ext cx="202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smtClean="0"/>
              <a:t>1. </a:t>
            </a:r>
            <a:r>
              <a:rPr lang="ru-RU" sz="1800" dirty="0"/>
              <a:t>Наименование</a:t>
            </a:r>
          </a:p>
        </p:txBody>
      </p:sp>
      <p:sp>
        <p:nvSpPr>
          <p:cNvPr id="3" name="Text Box 14"/>
          <p:cNvSpPr txBox="1">
            <a:spLocks noChangeArrowheads="1"/>
          </p:cNvSpPr>
          <p:nvPr/>
        </p:nvSpPr>
        <p:spPr bwMode="auto">
          <a:xfrm>
            <a:off x="107950" y="4384262"/>
            <a:ext cx="220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3</a:t>
            </a:r>
          </a:p>
        </p:txBody>
      </p:sp>
      <p:sp>
        <p:nvSpPr>
          <p:cNvPr id="949270" name="Rectangle 22"/>
          <p:cNvSpPr>
            <a:spLocks noChangeArrowheads="1"/>
          </p:cNvSpPr>
          <p:nvPr/>
        </p:nvSpPr>
        <p:spPr bwMode="auto">
          <a:xfrm>
            <a:off x="5424488" y="2889352"/>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a:t>3</a:t>
            </a:r>
            <a:r>
              <a:rPr lang="ru-RU" sz="1800" dirty="0" smtClean="0"/>
              <a:t>. </a:t>
            </a:r>
            <a:r>
              <a:rPr lang="ru-RU" sz="1800" dirty="0"/>
              <a:t>Комментарий</a:t>
            </a:r>
          </a:p>
          <a:p>
            <a:pPr marL="457200" indent="-457200"/>
            <a:r>
              <a:rPr lang="ru-RU" sz="1800" i="1" dirty="0"/>
              <a:t>(редактор текста)</a:t>
            </a:r>
          </a:p>
        </p:txBody>
      </p:sp>
      <p:grpSp>
        <p:nvGrpSpPr>
          <p:cNvPr id="78865" name="Группа 20"/>
          <p:cNvGrpSpPr>
            <a:grpSpLocks/>
          </p:cNvGrpSpPr>
          <p:nvPr/>
        </p:nvGrpSpPr>
        <p:grpSpPr bwMode="auto">
          <a:xfrm>
            <a:off x="55563" y="355600"/>
            <a:ext cx="8947150" cy="6359525"/>
            <a:chOff x="55977" y="356372"/>
            <a:chExt cx="8945973" cy="6358776"/>
          </a:xfrm>
        </p:grpSpPr>
        <p:sp>
          <p:nvSpPr>
            <p:cNvPr id="22" name="Овал 21"/>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B5918BD1-73CC-4D6F-9DA6-4887A3484047}" type="slidenum">
                <a:rPr lang="en-US" sz="3200" smtClean="0">
                  <a:solidFill>
                    <a:schemeClr val="tx1"/>
                  </a:solidFill>
                </a:rPr>
                <a:pPr algn="ctr">
                  <a:defRPr/>
                </a:pPr>
                <a:t>23</a:t>
              </a:fld>
              <a:endParaRPr lang="ru-RU" sz="3200" dirty="0">
                <a:solidFill>
                  <a:schemeClr val="tx1"/>
                </a:solidFill>
              </a:endParaRPr>
            </a:p>
          </p:txBody>
        </p:sp>
        <p:cxnSp>
          <p:nvCxnSpPr>
            <p:cNvPr id="23" name="Прямая соединительная линия 22"/>
            <p:cNvCxnSpPr>
              <a:stCxn id="22"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Прямая соединительная линия 23"/>
            <p:cNvCxnSpPr>
              <a:endCxn id="22"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956435" name="Rectangle 19"/>
          <p:cNvSpPr>
            <a:spLocks noChangeArrowheads="1"/>
          </p:cNvSpPr>
          <p:nvPr/>
        </p:nvSpPr>
        <p:spPr bwMode="auto">
          <a:xfrm>
            <a:off x="107950" y="6344493"/>
            <a:ext cx="763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smtClean="0"/>
              <a:t>Перейдем сохранению информации об услуге.</a:t>
            </a:r>
            <a:endParaRPr lang="ru-RU"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09" y="1597085"/>
            <a:ext cx="4644926" cy="429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9271" name="AutoShape 23"/>
          <p:cNvSpPr>
            <a:spLocks noChangeArrowheads="1"/>
          </p:cNvSpPr>
          <p:nvPr/>
        </p:nvSpPr>
        <p:spPr bwMode="auto">
          <a:xfrm>
            <a:off x="450999" y="3906038"/>
            <a:ext cx="4464645" cy="132316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949261" name="AutoShape 13"/>
          <p:cNvSpPr>
            <a:spLocks noChangeArrowheads="1"/>
          </p:cNvSpPr>
          <p:nvPr/>
        </p:nvSpPr>
        <p:spPr bwMode="auto">
          <a:xfrm>
            <a:off x="450900" y="3495139"/>
            <a:ext cx="4464744" cy="313854"/>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949260" name="AutoShape 12"/>
          <p:cNvSpPr>
            <a:spLocks noChangeArrowheads="1"/>
          </p:cNvSpPr>
          <p:nvPr/>
        </p:nvSpPr>
        <p:spPr bwMode="auto">
          <a:xfrm>
            <a:off x="1479648" y="3210028"/>
            <a:ext cx="3384377" cy="31398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1116013" y="333375"/>
            <a:ext cx="8027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Ввод </a:t>
            </a:r>
            <a:r>
              <a:rPr lang="ru-RU" sz="2200" b="1" dirty="0">
                <a:solidFill>
                  <a:srgbClr val="006699"/>
                </a:solidFill>
              </a:rPr>
              <a:t>основной информации о государственной услуге</a:t>
            </a:r>
          </a:p>
        </p:txBody>
      </p:sp>
      <p:sp>
        <p:nvSpPr>
          <p:cNvPr id="30725" name="Rectangle 5"/>
          <p:cNvSpPr>
            <a:spLocks noChangeArrowheads="1"/>
          </p:cNvSpPr>
          <p:nvPr/>
        </p:nvSpPr>
        <p:spPr bwMode="auto">
          <a:xfrm>
            <a:off x="1116013" y="1300758"/>
            <a:ext cx="543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Сохранение услуги. Изменение статуса</a:t>
            </a:r>
            <a:endParaRPr lang="en-US" b="1" i="1" dirty="0"/>
          </a:p>
        </p:txBody>
      </p:sp>
      <p:grpSp>
        <p:nvGrpSpPr>
          <p:cNvPr id="30731" name="Группа 12"/>
          <p:cNvGrpSpPr>
            <a:grpSpLocks/>
          </p:cNvGrpSpPr>
          <p:nvPr/>
        </p:nvGrpSpPr>
        <p:grpSpPr bwMode="auto">
          <a:xfrm>
            <a:off x="55563" y="355600"/>
            <a:ext cx="8947150" cy="6359525"/>
            <a:chOff x="55977" y="356372"/>
            <a:chExt cx="8945973" cy="6358776"/>
          </a:xfrm>
        </p:grpSpPr>
        <p:sp>
          <p:nvSpPr>
            <p:cNvPr id="14" name="Овал 13"/>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34702721-F1D0-4450-86B3-6578FDD38EAD}" type="slidenum">
                <a:rPr lang="en-US" sz="3200">
                  <a:solidFill>
                    <a:schemeClr val="tx1"/>
                  </a:solidFill>
                </a:rPr>
                <a:pPr algn="ctr">
                  <a:defRPr/>
                </a:pPr>
                <a:t>24</a:t>
              </a:fld>
              <a:endParaRPr lang="ru-RU" sz="3200" dirty="0">
                <a:solidFill>
                  <a:schemeClr val="tx1"/>
                </a:solidFill>
              </a:endParaRPr>
            </a:p>
          </p:txBody>
        </p:sp>
        <p:cxnSp>
          <p:nvCxnSpPr>
            <p:cNvPr id="15" name="Прямая соединительная линия 14"/>
            <p:cNvCxnSpPr>
              <a:stCxn id="14"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Прямая соединительная линия 15"/>
            <p:cNvCxnSpPr>
              <a:endCxn id="14"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AutoShape 12"/>
          <p:cNvSpPr>
            <a:spLocks noChangeArrowheads="1"/>
          </p:cNvSpPr>
          <p:nvPr/>
        </p:nvSpPr>
        <p:spPr bwMode="auto">
          <a:xfrm>
            <a:off x="4428949" y="5157192"/>
            <a:ext cx="1065154" cy="29748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6" name="Line 39"/>
          <p:cNvSpPr>
            <a:spLocks noChangeShapeType="1"/>
          </p:cNvSpPr>
          <p:nvPr/>
        </p:nvSpPr>
        <p:spPr bwMode="auto">
          <a:xfrm flipV="1">
            <a:off x="5038337" y="4581128"/>
            <a:ext cx="702020" cy="57606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7" name="Line 22"/>
          <p:cNvSpPr>
            <a:spLocks noChangeShapeType="1"/>
          </p:cNvSpPr>
          <p:nvPr/>
        </p:nvSpPr>
        <p:spPr bwMode="auto">
          <a:xfrm flipH="1" flipV="1">
            <a:off x="6876256" y="5734050"/>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 name="AutoShape 12"/>
          <p:cNvSpPr>
            <a:spLocks noChangeArrowheads="1"/>
          </p:cNvSpPr>
          <p:nvPr/>
        </p:nvSpPr>
        <p:spPr bwMode="auto">
          <a:xfrm>
            <a:off x="3693756" y="5157192"/>
            <a:ext cx="734228" cy="288031"/>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31" name="Line 17"/>
          <p:cNvSpPr>
            <a:spLocks noChangeShapeType="1"/>
          </p:cNvSpPr>
          <p:nvPr/>
        </p:nvSpPr>
        <p:spPr bwMode="auto">
          <a:xfrm>
            <a:off x="7092950" y="4904332"/>
            <a:ext cx="0" cy="3968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09" y="1988840"/>
            <a:ext cx="829977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AutoShape 9"/>
          <p:cNvSpPr>
            <a:spLocks noChangeArrowheads="1"/>
          </p:cNvSpPr>
          <p:nvPr/>
        </p:nvSpPr>
        <p:spPr bwMode="auto">
          <a:xfrm rot="10800000" flipV="1">
            <a:off x="427420" y="3197816"/>
            <a:ext cx="1871563" cy="722631"/>
          </a:xfrm>
          <a:prstGeom prst="wedgeRoundRectCallout">
            <a:avLst>
              <a:gd name="adj1" fmla="val 9014"/>
              <a:gd name="adj2" fmla="val -144595"/>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  Кнопка </a:t>
            </a:r>
            <a:endParaRPr lang="ru-RU" sz="1800" dirty="0">
              <a:solidFill>
                <a:srgbClr val="FF0000"/>
              </a:solidFill>
            </a:endParaRPr>
          </a:p>
          <a:p>
            <a:pPr algn="ctr"/>
            <a:r>
              <a:rPr lang="ru-RU" sz="1800" dirty="0" smtClean="0">
                <a:solidFill>
                  <a:srgbClr val="FF0000"/>
                </a:solidFill>
              </a:rPr>
              <a:t>сохранения</a:t>
            </a:r>
            <a:endParaRPr lang="ru-RU" sz="1800" dirty="0">
              <a:solidFill>
                <a:srgbClr val="FF0000"/>
              </a:solidFill>
            </a:endParaRPr>
          </a:p>
        </p:txBody>
      </p:sp>
      <p:sp>
        <p:nvSpPr>
          <p:cNvPr id="23" name="AutoShape 13"/>
          <p:cNvSpPr>
            <a:spLocks noChangeArrowheads="1"/>
          </p:cNvSpPr>
          <p:nvPr/>
        </p:nvSpPr>
        <p:spPr bwMode="auto">
          <a:xfrm rot="10800000" flipV="1">
            <a:off x="6876256" y="5840338"/>
            <a:ext cx="1800225" cy="540990"/>
          </a:xfrm>
          <a:prstGeom prst="wedgeRoundRectCallout">
            <a:avLst>
              <a:gd name="adj1" fmla="val 52080"/>
              <a:gd name="adj2" fmla="val -122578"/>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Сохранение</a:t>
            </a:r>
            <a:endParaRPr lang="ru-RU" sz="1800" dirty="0">
              <a:solidFill>
                <a:srgbClr val="FF0000"/>
              </a:solidFill>
            </a:endParaRPr>
          </a:p>
        </p:txBody>
      </p:sp>
      <p:sp>
        <p:nvSpPr>
          <p:cNvPr id="20" name="AutoShape 13"/>
          <p:cNvSpPr>
            <a:spLocks noChangeArrowheads="1"/>
          </p:cNvSpPr>
          <p:nvPr/>
        </p:nvSpPr>
        <p:spPr bwMode="auto">
          <a:xfrm rot="10800000" flipV="1">
            <a:off x="2793642" y="2927321"/>
            <a:ext cx="2700460" cy="429672"/>
          </a:xfrm>
          <a:prstGeom prst="wedgeRoundRectCallout">
            <a:avLst>
              <a:gd name="adj1" fmla="val 89507"/>
              <a:gd name="adj2" fmla="val -119613"/>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Согласование</a:t>
            </a:r>
            <a:endParaRPr lang="ru-RU" sz="1800" dirty="0">
              <a:solidFill>
                <a:srgbClr val="FF0000"/>
              </a:solidFill>
            </a:endParaRPr>
          </a:p>
        </p:txBody>
      </p:sp>
    </p:spTree>
    <p:extLst>
      <p:ext uri="{BB962C8B-B14F-4D97-AF65-F5344CB8AC3E}">
        <p14:creationId xmlns:p14="http://schemas.microsoft.com/office/powerpoint/2010/main" val="162831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5" name="Группа 5"/>
          <p:cNvGrpSpPr>
            <a:grpSpLocks/>
          </p:cNvGrpSpPr>
          <p:nvPr/>
        </p:nvGrpSpPr>
        <p:grpSpPr bwMode="auto">
          <a:xfrm>
            <a:off x="55563" y="355600"/>
            <a:ext cx="8947150" cy="6359525"/>
            <a:chOff x="55977" y="356372"/>
            <a:chExt cx="8945973" cy="6358776"/>
          </a:xfrm>
        </p:grpSpPr>
        <p:sp>
          <p:nvSpPr>
            <p:cNvPr id="7" name="Овал 6"/>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530C6679-ED95-4EB5-8D1C-06E8B4DD51DE}" type="slidenum">
                <a:rPr lang="en-US" sz="3200">
                  <a:solidFill>
                    <a:schemeClr val="tx1"/>
                  </a:solidFill>
                </a:rPr>
                <a:pPr algn="ctr">
                  <a:defRPr/>
                </a:pPr>
                <a:t>25</a:t>
              </a:fld>
              <a:endParaRPr lang="ru-RU" sz="3200" dirty="0">
                <a:solidFill>
                  <a:schemeClr val="tx1"/>
                </a:solidFill>
              </a:endParaRPr>
            </a:p>
          </p:txBody>
        </p:sp>
        <p:cxnSp>
          <p:nvCxnSpPr>
            <p:cNvPr id="8" name="Прямая соединительная линия 7"/>
            <p:cNvCxnSpPr>
              <a:stCxn id="7"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a:endCxn id="7"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 name="Rectangle 2"/>
          <p:cNvSpPr>
            <a:spLocks noChangeArrowheads="1"/>
          </p:cNvSpPr>
          <p:nvPr/>
        </p:nvSpPr>
        <p:spPr bwMode="auto">
          <a:xfrm>
            <a:off x="977499" y="548680"/>
            <a:ext cx="7961313" cy="165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3600" b="1" dirty="0" smtClean="0">
                <a:solidFill>
                  <a:schemeClr val="tx2"/>
                </a:solidFill>
              </a:rPr>
              <a:t>Особенности удаления  информации о муниципальной услуге</a:t>
            </a:r>
            <a:endParaRPr lang="ru-RU" sz="3600" b="1" dirty="0">
              <a:solidFill>
                <a:schemeClr val="tx2"/>
              </a:solidFill>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51789"/>
            <a:ext cx="8496944" cy="451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29"/>
          <p:cNvSpPr>
            <a:spLocks noChangeArrowheads="1"/>
          </p:cNvSpPr>
          <p:nvPr/>
        </p:nvSpPr>
        <p:spPr bwMode="auto">
          <a:xfrm rot="10800000" flipV="1">
            <a:off x="4761707" y="3111552"/>
            <a:ext cx="1548172" cy="651233"/>
          </a:xfrm>
          <a:prstGeom prst="wedgeRoundRectCallout">
            <a:avLst>
              <a:gd name="adj1" fmla="val 202782"/>
              <a:gd name="adj2" fmla="val -129439"/>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Кнопка удаления</a:t>
            </a:r>
            <a:endParaRPr lang="ru-RU" sz="1800" dirty="0">
              <a:solidFill>
                <a:srgbClr val="FF0000"/>
              </a:solidFill>
            </a:endParaRPr>
          </a:p>
        </p:txBody>
      </p:sp>
    </p:spTree>
    <p:extLst>
      <p:ext uri="{BB962C8B-B14F-4D97-AF65-F5344CB8AC3E}">
        <p14:creationId xmlns:p14="http://schemas.microsoft.com/office/powerpoint/2010/main" val="3686249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4213" y="2708920"/>
            <a:ext cx="7961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4400" b="1" dirty="0">
                <a:solidFill>
                  <a:schemeClr val="tx2"/>
                </a:solidFill>
              </a:rPr>
              <a:t/>
            </a:r>
            <a:br>
              <a:rPr lang="ru-RU" sz="4400" b="1" dirty="0">
                <a:solidFill>
                  <a:schemeClr val="tx2"/>
                </a:solidFill>
              </a:rPr>
            </a:br>
            <a:r>
              <a:rPr lang="ru-RU" altLang="ru-RU" sz="3600" b="1" dirty="0">
                <a:solidFill>
                  <a:schemeClr val="tx2"/>
                </a:solidFill>
              </a:rPr>
              <a:t>Особенности ввода информации о государственной </a:t>
            </a:r>
            <a:r>
              <a:rPr lang="ru-RU" sz="3600" b="1" dirty="0" smtClean="0">
                <a:solidFill>
                  <a:schemeClr val="tx2"/>
                </a:solidFill>
              </a:rPr>
              <a:t>(муниципальной) </a:t>
            </a:r>
            <a:r>
              <a:rPr lang="ru-RU" altLang="ru-RU" sz="3600" b="1" dirty="0" smtClean="0">
                <a:solidFill>
                  <a:schemeClr val="tx2"/>
                </a:solidFill>
              </a:rPr>
              <a:t>функции</a:t>
            </a:r>
            <a:endParaRPr lang="ru-RU" sz="3600" b="1" dirty="0">
              <a:solidFill>
                <a:schemeClr val="tx2"/>
              </a:solidFill>
            </a:endParaRPr>
          </a:p>
        </p:txBody>
      </p:sp>
      <p:grpSp>
        <p:nvGrpSpPr>
          <p:cNvPr id="12291" name="Группа 5"/>
          <p:cNvGrpSpPr>
            <a:grpSpLocks/>
          </p:cNvGrpSpPr>
          <p:nvPr/>
        </p:nvGrpSpPr>
        <p:grpSpPr bwMode="auto">
          <a:xfrm>
            <a:off x="55563" y="355600"/>
            <a:ext cx="8947150" cy="6359525"/>
            <a:chOff x="55977" y="356372"/>
            <a:chExt cx="8945973" cy="6358776"/>
          </a:xfrm>
        </p:grpSpPr>
        <p:sp>
          <p:nvSpPr>
            <p:cNvPr id="7" name="Овал 6"/>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C69BE96E-8574-4DB2-85F6-3CF0D1FEF211}" type="slidenum">
                <a:rPr lang="en-US" sz="3200">
                  <a:solidFill>
                    <a:schemeClr val="tx1"/>
                  </a:solidFill>
                </a:rPr>
                <a:pPr algn="ctr">
                  <a:defRPr/>
                </a:pPr>
                <a:t>26</a:t>
              </a:fld>
              <a:endParaRPr lang="ru-RU" sz="3200" dirty="0">
                <a:solidFill>
                  <a:schemeClr val="tx1"/>
                </a:solidFill>
              </a:endParaRPr>
            </a:p>
          </p:txBody>
        </p:sp>
        <p:cxnSp>
          <p:nvCxnSpPr>
            <p:cNvPr id="8" name="Прямая соединительная линия 7"/>
            <p:cNvCxnSpPr>
              <a:stCxn id="7"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a:endCxn id="7"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78632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5" name="Группа 5"/>
          <p:cNvGrpSpPr>
            <a:grpSpLocks/>
          </p:cNvGrpSpPr>
          <p:nvPr/>
        </p:nvGrpSpPr>
        <p:grpSpPr bwMode="auto">
          <a:xfrm>
            <a:off x="55563" y="355600"/>
            <a:ext cx="8947150" cy="6359525"/>
            <a:chOff x="55977" y="356372"/>
            <a:chExt cx="8945973" cy="6358776"/>
          </a:xfrm>
        </p:grpSpPr>
        <p:sp>
          <p:nvSpPr>
            <p:cNvPr id="7" name="Овал 6"/>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530C6679-ED95-4EB5-8D1C-06E8B4DD51DE}" type="slidenum">
                <a:rPr lang="en-US" sz="3200">
                  <a:solidFill>
                    <a:schemeClr val="tx1"/>
                  </a:solidFill>
                </a:rPr>
                <a:pPr algn="ctr">
                  <a:defRPr/>
                </a:pPr>
                <a:t>27</a:t>
              </a:fld>
              <a:endParaRPr lang="ru-RU" sz="3200" dirty="0">
                <a:solidFill>
                  <a:schemeClr val="tx1"/>
                </a:solidFill>
              </a:endParaRPr>
            </a:p>
          </p:txBody>
        </p:sp>
        <p:cxnSp>
          <p:nvCxnSpPr>
            <p:cNvPr id="8" name="Прямая соединительная линия 7"/>
            <p:cNvCxnSpPr>
              <a:stCxn id="7"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a:endCxn id="7"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 name="Rectangle 2"/>
          <p:cNvSpPr>
            <a:spLocks noChangeArrowheads="1"/>
          </p:cNvSpPr>
          <p:nvPr/>
        </p:nvSpPr>
        <p:spPr bwMode="auto">
          <a:xfrm>
            <a:off x="977499" y="548680"/>
            <a:ext cx="79613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2200" b="1" dirty="0" smtClean="0">
                <a:solidFill>
                  <a:srgbClr val="336699"/>
                </a:solidFill>
              </a:rPr>
              <a:t>Особенности ввода  информации о муниципальной функции</a:t>
            </a:r>
            <a:endParaRPr lang="ru-RU" sz="2200" b="1" dirty="0">
              <a:solidFill>
                <a:srgbClr val="33669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54" y="1746574"/>
            <a:ext cx="675855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5"/>
          <p:cNvSpPr>
            <a:spLocks noChangeArrowheads="1"/>
          </p:cNvSpPr>
          <p:nvPr/>
        </p:nvSpPr>
        <p:spPr bwMode="auto">
          <a:xfrm>
            <a:off x="1116013" y="1268413"/>
            <a:ext cx="4321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Закладка «Основные сведения»</a:t>
            </a:r>
            <a:endParaRPr lang="en-US" i="1" dirty="0"/>
          </a:p>
        </p:txBody>
      </p:sp>
      <p:sp>
        <p:nvSpPr>
          <p:cNvPr id="11" name="AutoShape 29"/>
          <p:cNvSpPr>
            <a:spLocks noChangeArrowheads="1"/>
          </p:cNvSpPr>
          <p:nvPr/>
        </p:nvSpPr>
        <p:spPr bwMode="auto">
          <a:xfrm rot="10800000" flipV="1">
            <a:off x="1085018" y="5520394"/>
            <a:ext cx="1548172" cy="651233"/>
          </a:xfrm>
          <a:prstGeom prst="wedgeRoundRectCallout">
            <a:avLst>
              <a:gd name="adj1" fmla="val 27665"/>
              <a:gd name="adj2" fmla="val -235363"/>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Поле выбора</a:t>
            </a:r>
            <a:endParaRPr lang="ru-RU" sz="1800" dirty="0">
              <a:solidFill>
                <a:srgbClr val="FF0000"/>
              </a:solidFill>
            </a:endParaRPr>
          </a:p>
        </p:txBody>
      </p:sp>
      <p:sp>
        <p:nvSpPr>
          <p:cNvPr id="13" name="AutoShape 13"/>
          <p:cNvSpPr>
            <a:spLocks noChangeArrowheads="1"/>
          </p:cNvSpPr>
          <p:nvPr/>
        </p:nvSpPr>
        <p:spPr bwMode="auto">
          <a:xfrm>
            <a:off x="2915816" y="5363466"/>
            <a:ext cx="4032448" cy="482543"/>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4" name="AutoShape 13"/>
          <p:cNvSpPr>
            <a:spLocks noChangeArrowheads="1"/>
          </p:cNvSpPr>
          <p:nvPr/>
        </p:nvSpPr>
        <p:spPr bwMode="auto">
          <a:xfrm>
            <a:off x="2915816" y="5843968"/>
            <a:ext cx="4032448" cy="327659"/>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5" name="Text Box 14"/>
          <p:cNvSpPr txBox="1">
            <a:spLocks noChangeArrowheads="1"/>
          </p:cNvSpPr>
          <p:nvPr/>
        </p:nvSpPr>
        <p:spPr bwMode="auto">
          <a:xfrm>
            <a:off x="2633191" y="5421381"/>
            <a:ext cx="220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16" name="Text Box 14"/>
          <p:cNvSpPr txBox="1">
            <a:spLocks noChangeArrowheads="1"/>
          </p:cNvSpPr>
          <p:nvPr/>
        </p:nvSpPr>
        <p:spPr bwMode="auto">
          <a:xfrm>
            <a:off x="2633190" y="5824441"/>
            <a:ext cx="220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2</a:t>
            </a:r>
            <a:endParaRPr lang="ru-RU" sz="1800" b="1" i="1" dirty="0">
              <a:solidFill>
                <a:srgbClr val="FF0000"/>
              </a:solidFill>
              <a:latin typeface="Times New Roman" pitchFamily="18" charset="0"/>
              <a:cs typeface="Times New Roman" pitchFamily="18" charset="0"/>
            </a:endParaRPr>
          </a:p>
        </p:txBody>
      </p:sp>
      <p:sp>
        <p:nvSpPr>
          <p:cNvPr id="17" name="Rectangle 15"/>
          <p:cNvSpPr>
            <a:spLocks noChangeArrowheads="1"/>
          </p:cNvSpPr>
          <p:nvPr/>
        </p:nvSpPr>
        <p:spPr bwMode="auto">
          <a:xfrm>
            <a:off x="6962346" y="1883569"/>
            <a:ext cx="22586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buAutoNum type="arabicPeriod"/>
            </a:pPr>
            <a:r>
              <a:rPr lang="ru-RU" sz="1800" dirty="0" smtClean="0"/>
              <a:t>Предмет </a:t>
            </a:r>
          </a:p>
          <a:p>
            <a:r>
              <a:rPr lang="ru-RU" sz="1800" dirty="0" smtClean="0"/>
              <a:t>государственного </a:t>
            </a:r>
          </a:p>
          <a:p>
            <a:r>
              <a:rPr lang="ru-RU" sz="1800" dirty="0" smtClean="0"/>
              <a:t>и </a:t>
            </a:r>
            <a:r>
              <a:rPr lang="ru-RU" sz="1800" dirty="0"/>
              <a:t>муниципального </a:t>
            </a:r>
            <a:endParaRPr lang="ru-RU" sz="1800" dirty="0" smtClean="0"/>
          </a:p>
          <a:p>
            <a:r>
              <a:rPr lang="ru-RU" sz="1800" dirty="0" smtClean="0"/>
              <a:t>контроля </a:t>
            </a:r>
            <a:r>
              <a:rPr lang="ru-RU" sz="1800" dirty="0"/>
              <a:t>(надзора</a:t>
            </a:r>
            <a:r>
              <a:rPr lang="ru-RU" sz="1800" dirty="0" smtClean="0"/>
              <a:t>)</a:t>
            </a:r>
            <a:endParaRPr lang="ru-RU" sz="1800" i="1" dirty="0"/>
          </a:p>
        </p:txBody>
      </p:sp>
      <p:sp>
        <p:nvSpPr>
          <p:cNvPr id="18" name="Rectangle 15"/>
          <p:cNvSpPr>
            <a:spLocks noChangeArrowheads="1"/>
          </p:cNvSpPr>
          <p:nvPr/>
        </p:nvSpPr>
        <p:spPr bwMode="auto">
          <a:xfrm>
            <a:off x="6962346" y="3630685"/>
            <a:ext cx="24104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sz="1800" dirty="0" smtClean="0"/>
              <a:t>2. Категории лиц </a:t>
            </a:r>
          </a:p>
          <a:p>
            <a:r>
              <a:rPr lang="ru-RU" sz="1800" dirty="0" smtClean="0"/>
              <a:t>в отношении </a:t>
            </a:r>
          </a:p>
          <a:p>
            <a:r>
              <a:rPr lang="ru-RU" sz="1800" dirty="0" smtClean="0"/>
              <a:t>которых проводятся </a:t>
            </a:r>
          </a:p>
          <a:p>
            <a:r>
              <a:rPr lang="ru-RU" sz="1800" dirty="0" smtClean="0"/>
              <a:t>мероприятия </a:t>
            </a:r>
          </a:p>
          <a:p>
            <a:r>
              <a:rPr lang="ru-RU" sz="1800" dirty="0" smtClean="0"/>
              <a:t>по контролю</a:t>
            </a:r>
          </a:p>
          <a:p>
            <a:r>
              <a:rPr lang="ru-RU" sz="1800" dirty="0" smtClean="0"/>
              <a:t>контроля </a:t>
            </a:r>
            <a:r>
              <a:rPr lang="ru-RU" sz="1800" dirty="0"/>
              <a:t>(надзора</a:t>
            </a:r>
            <a:r>
              <a:rPr lang="ru-RU" sz="1800" dirty="0" smtClean="0"/>
              <a:t>)</a:t>
            </a:r>
            <a:endParaRPr lang="ru-RU" sz="1800" i="1" dirty="0"/>
          </a:p>
        </p:txBody>
      </p:sp>
    </p:spTree>
    <p:extLst>
      <p:ext uri="{BB962C8B-B14F-4D97-AF65-F5344CB8AC3E}">
        <p14:creationId xmlns:p14="http://schemas.microsoft.com/office/powerpoint/2010/main" val="3954971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5" name="Группа 5"/>
          <p:cNvGrpSpPr>
            <a:grpSpLocks/>
          </p:cNvGrpSpPr>
          <p:nvPr/>
        </p:nvGrpSpPr>
        <p:grpSpPr bwMode="auto">
          <a:xfrm>
            <a:off x="55563" y="355600"/>
            <a:ext cx="8947150" cy="6359525"/>
            <a:chOff x="55977" y="356372"/>
            <a:chExt cx="8945973" cy="6358776"/>
          </a:xfrm>
        </p:grpSpPr>
        <p:sp>
          <p:nvSpPr>
            <p:cNvPr id="7" name="Овал 6"/>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530C6679-ED95-4EB5-8D1C-06E8B4DD51DE}" type="slidenum">
                <a:rPr lang="en-US" sz="3200">
                  <a:solidFill>
                    <a:schemeClr val="tx1"/>
                  </a:solidFill>
                </a:rPr>
                <a:pPr algn="ctr">
                  <a:defRPr/>
                </a:pPr>
                <a:t>28</a:t>
              </a:fld>
              <a:endParaRPr lang="ru-RU" sz="3200" dirty="0">
                <a:solidFill>
                  <a:schemeClr val="tx1"/>
                </a:solidFill>
              </a:endParaRPr>
            </a:p>
          </p:txBody>
        </p:sp>
        <p:cxnSp>
          <p:nvCxnSpPr>
            <p:cNvPr id="8" name="Прямая соединительная линия 7"/>
            <p:cNvCxnSpPr>
              <a:stCxn id="7"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a:endCxn id="7"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 name="Rectangle 2"/>
          <p:cNvSpPr>
            <a:spLocks noChangeArrowheads="1"/>
          </p:cNvSpPr>
          <p:nvPr/>
        </p:nvSpPr>
        <p:spPr bwMode="auto">
          <a:xfrm>
            <a:off x="977499" y="548680"/>
            <a:ext cx="79613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2200" b="1" dirty="0" smtClean="0">
                <a:solidFill>
                  <a:srgbClr val="336699"/>
                </a:solidFill>
              </a:rPr>
              <a:t>Особенности ввода  информации о муниципальной функции</a:t>
            </a:r>
            <a:endParaRPr lang="ru-RU" sz="2200" b="1" dirty="0">
              <a:solidFill>
                <a:srgbClr val="336699"/>
              </a:solidFill>
            </a:endParaRPr>
          </a:p>
        </p:txBody>
      </p:sp>
      <p:sp>
        <p:nvSpPr>
          <p:cNvPr id="12" name="Rectangle 5"/>
          <p:cNvSpPr>
            <a:spLocks noChangeArrowheads="1"/>
          </p:cNvSpPr>
          <p:nvPr/>
        </p:nvSpPr>
        <p:spPr bwMode="auto">
          <a:xfrm>
            <a:off x="1116013" y="1268413"/>
            <a:ext cx="6860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Закладка </a:t>
            </a:r>
            <a:r>
              <a:rPr lang="ru-RU" b="1" i="1" dirty="0" smtClean="0"/>
              <a:t>«Процедуры». Вкладка «Дополнительно»</a:t>
            </a:r>
            <a:endParaRPr lang="en-US" i="1" dirty="0"/>
          </a:p>
        </p:txBody>
      </p:sp>
      <p:sp>
        <p:nvSpPr>
          <p:cNvPr id="17" name="Rectangle 15"/>
          <p:cNvSpPr>
            <a:spLocks noChangeArrowheads="1"/>
          </p:cNvSpPr>
          <p:nvPr/>
        </p:nvSpPr>
        <p:spPr bwMode="auto">
          <a:xfrm>
            <a:off x="6962346" y="1883569"/>
            <a:ext cx="24638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342900" indent="-342900">
              <a:buFont typeface="+mj-lt"/>
              <a:buAutoNum type="arabicPeriod"/>
            </a:pPr>
            <a:r>
              <a:rPr lang="ru-RU" sz="1800" dirty="0"/>
              <a:t>Поле «Права </a:t>
            </a:r>
            <a:endParaRPr lang="ru-RU" sz="1800" dirty="0" smtClean="0"/>
          </a:p>
          <a:p>
            <a:r>
              <a:rPr lang="ru-RU" sz="1800" dirty="0" smtClean="0"/>
              <a:t>и </a:t>
            </a:r>
            <a:r>
              <a:rPr lang="ru-RU" sz="1800" dirty="0"/>
              <a:t>обязанности </a:t>
            </a:r>
            <a:endParaRPr lang="ru-RU" sz="1800" dirty="0" smtClean="0"/>
          </a:p>
          <a:p>
            <a:r>
              <a:rPr lang="ru-RU" sz="1800" dirty="0" smtClean="0"/>
              <a:t>должностных </a:t>
            </a:r>
            <a:r>
              <a:rPr lang="ru-RU" sz="1800" dirty="0"/>
              <a:t>лиц </a:t>
            </a:r>
            <a:endParaRPr lang="ru-RU" sz="1800" dirty="0" smtClean="0"/>
          </a:p>
          <a:p>
            <a:r>
              <a:rPr lang="ru-RU" sz="1800" dirty="0" smtClean="0"/>
              <a:t>при </a:t>
            </a:r>
            <a:r>
              <a:rPr lang="ru-RU" sz="1800" dirty="0"/>
              <a:t>осуществлении </a:t>
            </a:r>
            <a:endParaRPr lang="ru-RU" sz="1800" dirty="0" smtClean="0"/>
          </a:p>
          <a:p>
            <a:r>
              <a:rPr lang="ru-RU" sz="1800" dirty="0" smtClean="0"/>
              <a:t>государственного </a:t>
            </a:r>
          </a:p>
          <a:p>
            <a:r>
              <a:rPr lang="ru-RU" sz="1800" dirty="0" smtClean="0"/>
              <a:t>контроля </a:t>
            </a:r>
            <a:r>
              <a:rPr lang="ru-RU" sz="1800" dirty="0"/>
              <a:t>(надзора</a:t>
            </a:r>
            <a:r>
              <a:rPr lang="ru-RU" sz="1800" dirty="0" smtClean="0"/>
              <a:t>)»</a:t>
            </a:r>
            <a:endParaRPr lang="ru-RU" sz="1800" dirty="0"/>
          </a:p>
        </p:txBody>
      </p:sp>
      <p:sp>
        <p:nvSpPr>
          <p:cNvPr id="18" name="Rectangle 15"/>
          <p:cNvSpPr>
            <a:spLocks noChangeArrowheads="1"/>
          </p:cNvSpPr>
          <p:nvPr/>
        </p:nvSpPr>
        <p:spPr bwMode="auto">
          <a:xfrm>
            <a:off x="6962346" y="3630685"/>
            <a:ext cx="24196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sz="1800" dirty="0" smtClean="0"/>
              <a:t>2. </a:t>
            </a:r>
            <a:r>
              <a:rPr lang="ru-RU" sz="1800" dirty="0"/>
              <a:t>Поле «Права </a:t>
            </a:r>
            <a:endParaRPr lang="ru-RU" sz="1800" dirty="0" smtClean="0"/>
          </a:p>
          <a:p>
            <a:r>
              <a:rPr lang="ru-RU" sz="1800" dirty="0" smtClean="0"/>
              <a:t>и </a:t>
            </a:r>
            <a:r>
              <a:rPr lang="ru-RU" sz="1800" dirty="0"/>
              <a:t>обязанности лиц, </a:t>
            </a:r>
            <a:endParaRPr lang="ru-RU" sz="1800" dirty="0" smtClean="0"/>
          </a:p>
          <a:p>
            <a:r>
              <a:rPr lang="ru-RU" sz="1800" dirty="0" smtClean="0"/>
              <a:t>в </a:t>
            </a:r>
            <a:r>
              <a:rPr lang="ru-RU" sz="1800" dirty="0"/>
              <a:t>отношении </a:t>
            </a:r>
            <a:endParaRPr lang="ru-RU" sz="1800" dirty="0" smtClean="0"/>
          </a:p>
          <a:p>
            <a:r>
              <a:rPr lang="ru-RU" sz="1800" dirty="0" smtClean="0"/>
              <a:t>которых </a:t>
            </a:r>
          </a:p>
          <a:p>
            <a:r>
              <a:rPr lang="ru-RU" sz="1800" dirty="0" smtClean="0"/>
              <a:t>осуществляются </a:t>
            </a:r>
          </a:p>
          <a:p>
            <a:r>
              <a:rPr lang="ru-RU" sz="1800" dirty="0" smtClean="0"/>
              <a:t>мероприятия </a:t>
            </a:r>
            <a:r>
              <a:rPr lang="ru-RU" sz="1800" dirty="0"/>
              <a:t>по </a:t>
            </a:r>
            <a:endParaRPr lang="ru-RU" sz="1800" dirty="0" smtClean="0"/>
          </a:p>
          <a:p>
            <a:r>
              <a:rPr lang="ru-RU" sz="1800" dirty="0" smtClean="0"/>
              <a:t>контролю </a:t>
            </a:r>
            <a:r>
              <a:rPr lang="ru-RU" sz="1800" dirty="0"/>
              <a:t>(надзору)»</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25" y="1779787"/>
            <a:ext cx="6638818" cy="496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3"/>
          <p:cNvSpPr>
            <a:spLocks noChangeArrowheads="1"/>
          </p:cNvSpPr>
          <p:nvPr/>
        </p:nvSpPr>
        <p:spPr bwMode="auto">
          <a:xfrm>
            <a:off x="3501817" y="2636912"/>
            <a:ext cx="3230423" cy="1872208"/>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4" name="AutoShape 13"/>
          <p:cNvSpPr>
            <a:spLocks noChangeArrowheads="1"/>
          </p:cNvSpPr>
          <p:nvPr/>
        </p:nvSpPr>
        <p:spPr bwMode="auto">
          <a:xfrm>
            <a:off x="3501817" y="4509120"/>
            <a:ext cx="3230423" cy="86409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5" name="Text Box 14"/>
          <p:cNvSpPr txBox="1">
            <a:spLocks noChangeArrowheads="1"/>
          </p:cNvSpPr>
          <p:nvPr/>
        </p:nvSpPr>
        <p:spPr bwMode="auto">
          <a:xfrm>
            <a:off x="3994070" y="3878249"/>
            <a:ext cx="220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16" name="Text Box 14"/>
          <p:cNvSpPr txBox="1">
            <a:spLocks noChangeArrowheads="1"/>
          </p:cNvSpPr>
          <p:nvPr/>
        </p:nvSpPr>
        <p:spPr bwMode="auto">
          <a:xfrm>
            <a:off x="3994069" y="4941168"/>
            <a:ext cx="220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2</a:t>
            </a:r>
            <a:endParaRPr lang="ru-RU" sz="1800" b="1" i="1" dirty="0">
              <a:solidFill>
                <a:srgbClr val="FF0000"/>
              </a:solidFill>
              <a:latin typeface="Times New Roman" pitchFamily="18" charset="0"/>
              <a:cs typeface="Times New Roman" pitchFamily="18" charset="0"/>
            </a:endParaRPr>
          </a:p>
        </p:txBody>
      </p:sp>
      <p:sp>
        <p:nvSpPr>
          <p:cNvPr id="19" name="AutoShape 29"/>
          <p:cNvSpPr>
            <a:spLocks noChangeArrowheads="1"/>
          </p:cNvSpPr>
          <p:nvPr/>
        </p:nvSpPr>
        <p:spPr bwMode="auto">
          <a:xfrm rot="10800000" flipV="1">
            <a:off x="310932" y="4079557"/>
            <a:ext cx="1548172" cy="651233"/>
          </a:xfrm>
          <a:prstGeom prst="wedgeRoundRectCallout">
            <a:avLst>
              <a:gd name="adj1" fmla="val 47353"/>
              <a:gd name="adj2" fmla="val -311726"/>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800" dirty="0" smtClean="0">
                <a:solidFill>
                  <a:srgbClr val="FF0000"/>
                </a:solidFill>
              </a:rPr>
              <a:t>Раздел «Сведения»</a:t>
            </a:r>
            <a:endParaRPr lang="ru-RU" sz="1800" dirty="0">
              <a:solidFill>
                <a:srgbClr val="FF0000"/>
              </a:solidFill>
            </a:endParaRPr>
          </a:p>
        </p:txBody>
      </p:sp>
      <p:sp>
        <p:nvSpPr>
          <p:cNvPr id="21" name="AutoShape 13"/>
          <p:cNvSpPr>
            <a:spLocks noChangeArrowheads="1"/>
          </p:cNvSpPr>
          <p:nvPr/>
        </p:nvSpPr>
        <p:spPr bwMode="auto">
          <a:xfrm>
            <a:off x="653086" y="2421091"/>
            <a:ext cx="925854" cy="228484"/>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extLst>
      <p:ext uri="{BB962C8B-B14F-4D97-AF65-F5344CB8AC3E}">
        <p14:creationId xmlns:p14="http://schemas.microsoft.com/office/powerpoint/2010/main" val="3464986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81" name="Rectangle 5"/>
          <p:cNvSpPr>
            <a:spLocks noChangeArrowheads="1"/>
          </p:cNvSpPr>
          <p:nvPr/>
        </p:nvSpPr>
        <p:spPr bwMode="auto">
          <a:xfrm>
            <a:off x="0" y="1276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7182" name="Rectangle 6"/>
          <p:cNvSpPr>
            <a:spLocks noChangeArrowheads="1"/>
          </p:cNvSpPr>
          <p:nvPr/>
        </p:nvSpPr>
        <p:spPr bwMode="auto">
          <a:xfrm>
            <a:off x="1116013" y="333375"/>
            <a:ext cx="735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336699"/>
                </a:solidFill>
              </a:rPr>
              <a:t>Основные </a:t>
            </a:r>
            <a:r>
              <a:rPr lang="ru-RU" sz="2200" b="1" dirty="0">
                <a:solidFill>
                  <a:srgbClr val="336699"/>
                </a:solidFill>
              </a:rPr>
              <a:t>приемы работы с реестром государственных услуг</a:t>
            </a:r>
          </a:p>
        </p:txBody>
      </p:sp>
      <p:sp>
        <p:nvSpPr>
          <p:cNvPr id="7183" name="Rectangle 7"/>
          <p:cNvSpPr>
            <a:spLocks noChangeArrowheads="1"/>
          </p:cNvSpPr>
          <p:nvPr/>
        </p:nvSpPr>
        <p:spPr bwMode="auto">
          <a:xfrm>
            <a:off x="1116013" y="1268413"/>
            <a:ext cx="4756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a:t>Общий вид </a:t>
            </a:r>
            <a:r>
              <a:rPr lang="ru-RU" b="1" i="1" dirty="0" smtClean="0"/>
              <a:t>главного окна Реестра</a:t>
            </a:r>
            <a:endParaRPr lang="en-US" b="1" i="1" dirty="0"/>
          </a:p>
        </p:txBody>
      </p:sp>
      <p:sp>
        <p:nvSpPr>
          <p:cNvPr id="35850" name="Rectangle 10"/>
          <p:cNvSpPr>
            <a:spLocks noChangeArrowheads="1"/>
          </p:cNvSpPr>
          <p:nvPr/>
        </p:nvSpPr>
        <p:spPr bwMode="auto">
          <a:xfrm>
            <a:off x="7058025" y="3721238"/>
            <a:ext cx="2085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763" indent="-4763"/>
            <a:r>
              <a:rPr lang="ru-RU" sz="1800" dirty="0"/>
              <a:t>3. </a:t>
            </a:r>
            <a:r>
              <a:rPr lang="ru-RU" sz="1800" dirty="0" smtClean="0"/>
              <a:t>Закладки Реестра</a:t>
            </a:r>
            <a:endParaRPr lang="ru-RU" sz="1800" dirty="0"/>
          </a:p>
        </p:txBody>
      </p:sp>
      <p:sp>
        <p:nvSpPr>
          <p:cNvPr id="35852" name="Rectangle 12"/>
          <p:cNvSpPr>
            <a:spLocks noChangeArrowheads="1"/>
          </p:cNvSpPr>
          <p:nvPr/>
        </p:nvSpPr>
        <p:spPr bwMode="auto">
          <a:xfrm>
            <a:off x="107504" y="6344493"/>
            <a:ext cx="828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buFont typeface="Wingdings" pitchFamily="2" charset="2"/>
              <a:buChar char="Ø"/>
            </a:pPr>
            <a:r>
              <a:rPr lang="ru-RU" dirty="0" smtClean="0"/>
              <a:t>Перейдем к закладке госорганов</a:t>
            </a:r>
            <a:endParaRPr lang="ru-RU" dirty="0"/>
          </a:p>
        </p:txBody>
      </p:sp>
      <p:sp>
        <p:nvSpPr>
          <p:cNvPr id="35859" name="Rectangle 19"/>
          <p:cNvSpPr>
            <a:spLocks noChangeArrowheads="1"/>
          </p:cNvSpPr>
          <p:nvPr/>
        </p:nvSpPr>
        <p:spPr bwMode="auto">
          <a:xfrm>
            <a:off x="7058025" y="5398839"/>
            <a:ext cx="19607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lvl="0" indent="-457200"/>
            <a:r>
              <a:rPr lang="ru-RU" sz="1800" dirty="0" smtClean="0">
                <a:solidFill>
                  <a:prstClr val="white"/>
                </a:solidFill>
              </a:rPr>
              <a:t>5. </a:t>
            </a:r>
            <a:r>
              <a:rPr lang="ru-RU" sz="1800" dirty="0">
                <a:solidFill>
                  <a:prstClr val="white"/>
                </a:solidFill>
              </a:rPr>
              <a:t>Информация</a:t>
            </a:r>
          </a:p>
          <a:p>
            <a:pPr lvl="0"/>
            <a:r>
              <a:rPr lang="ru-RU" sz="1800" dirty="0">
                <a:solidFill>
                  <a:prstClr val="white"/>
                </a:solidFill>
              </a:rPr>
              <a:t>выбранного </a:t>
            </a:r>
            <a:r>
              <a:rPr lang="ru-RU" sz="1800" dirty="0" smtClean="0">
                <a:solidFill>
                  <a:prstClr val="white"/>
                </a:solidFill>
              </a:rPr>
              <a:t>раздела</a:t>
            </a:r>
            <a:endParaRPr lang="ru-RU" sz="1800" dirty="0" smtClean="0"/>
          </a:p>
        </p:txBody>
      </p:sp>
      <p:sp>
        <p:nvSpPr>
          <p:cNvPr id="35863" name="Rectangle 23"/>
          <p:cNvSpPr>
            <a:spLocks noChangeArrowheads="1"/>
          </p:cNvSpPr>
          <p:nvPr/>
        </p:nvSpPr>
        <p:spPr bwMode="auto">
          <a:xfrm>
            <a:off x="7058025" y="1916113"/>
            <a:ext cx="21621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buAutoNum type="arabicPeriod"/>
            </a:pPr>
            <a:r>
              <a:rPr lang="ru-RU" sz="1800" dirty="0" smtClean="0"/>
              <a:t>Пункт меню с </a:t>
            </a:r>
          </a:p>
          <a:p>
            <a:r>
              <a:rPr lang="ru-RU" sz="1800" dirty="0" smtClean="0"/>
              <a:t>методическими</a:t>
            </a:r>
          </a:p>
          <a:p>
            <a:r>
              <a:rPr lang="ru-RU" sz="1800" dirty="0" smtClean="0"/>
              <a:t>рекомендациями</a:t>
            </a:r>
            <a:endParaRPr lang="ru-RU" sz="1800" dirty="0"/>
          </a:p>
        </p:txBody>
      </p:sp>
      <p:grpSp>
        <p:nvGrpSpPr>
          <p:cNvPr id="7189" name="Группа 23"/>
          <p:cNvGrpSpPr>
            <a:grpSpLocks/>
          </p:cNvGrpSpPr>
          <p:nvPr/>
        </p:nvGrpSpPr>
        <p:grpSpPr bwMode="auto">
          <a:xfrm>
            <a:off x="55563" y="355600"/>
            <a:ext cx="8947150" cy="6359525"/>
            <a:chOff x="55977" y="356372"/>
            <a:chExt cx="8945973" cy="6358776"/>
          </a:xfrm>
        </p:grpSpPr>
        <p:sp>
          <p:nvSpPr>
            <p:cNvPr id="25" name="Овал 24"/>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90A874D6-7B66-40E1-834B-8EA102A9A5C7}" type="slidenum">
                <a:rPr lang="en-US" sz="3200" smtClean="0">
                  <a:solidFill>
                    <a:schemeClr val="tx1"/>
                  </a:solidFill>
                </a:rPr>
                <a:t>3</a:t>
              </a:fld>
              <a:endParaRPr lang="ru-RU" sz="3200" dirty="0">
                <a:solidFill>
                  <a:schemeClr val="tx1"/>
                </a:solidFill>
              </a:endParaRPr>
            </a:p>
          </p:txBody>
        </p:sp>
        <p:cxnSp>
          <p:nvCxnSpPr>
            <p:cNvPr id="26" name="Прямая соединительная линия 25"/>
            <p:cNvCxnSpPr>
              <a:stCxn id="25"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Прямая соединительная линия 26"/>
            <p:cNvCxnSpPr>
              <a:endCxn id="25"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Rectangle 23"/>
          <p:cNvSpPr>
            <a:spLocks noChangeArrowheads="1"/>
          </p:cNvSpPr>
          <p:nvPr/>
        </p:nvSpPr>
        <p:spPr bwMode="auto">
          <a:xfrm>
            <a:off x="7142205" y="2917792"/>
            <a:ext cx="1436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r>
              <a:rPr lang="ru-RU" sz="1800" dirty="0" smtClean="0"/>
              <a:t>2. </a:t>
            </a:r>
            <a:r>
              <a:rPr lang="ru-RU" sz="1800" dirty="0"/>
              <a:t>Панель </a:t>
            </a:r>
          </a:p>
          <a:p>
            <a:pPr marL="457200" indent="-457200"/>
            <a:r>
              <a:rPr lang="ru-RU" sz="1800" dirty="0"/>
              <a:t>управления</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69610"/>
            <a:ext cx="6790401" cy="467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23"/>
          <p:cNvSpPr>
            <a:spLocks noChangeArrowheads="1"/>
          </p:cNvSpPr>
          <p:nvPr/>
        </p:nvSpPr>
        <p:spPr bwMode="auto">
          <a:xfrm>
            <a:off x="7058025" y="4509120"/>
            <a:ext cx="1434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lvl="0" indent="-457200"/>
            <a:r>
              <a:rPr lang="ru-RU" sz="1800" dirty="0">
                <a:solidFill>
                  <a:prstClr val="white"/>
                </a:solidFill>
              </a:rPr>
              <a:t>4. Разделы </a:t>
            </a:r>
            <a:endParaRPr lang="ru-RU" sz="1800" dirty="0" smtClean="0">
              <a:solidFill>
                <a:prstClr val="white"/>
              </a:solidFill>
            </a:endParaRPr>
          </a:p>
          <a:p>
            <a:pPr marL="457200" lvl="0" indent="-457200"/>
            <a:r>
              <a:rPr lang="ru-RU" sz="1800" dirty="0" smtClean="0">
                <a:solidFill>
                  <a:prstClr val="white"/>
                </a:solidFill>
              </a:rPr>
              <a:t>данных</a:t>
            </a:r>
            <a:endParaRPr lang="ru-RU" sz="18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35852" grpId="0"/>
      <p:bldP spid="35859" grpId="0"/>
      <p:bldP spid="35863" grpId="0"/>
      <p:bldP spid="30"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81" name="Rectangle 5"/>
          <p:cNvSpPr>
            <a:spLocks noChangeArrowheads="1"/>
          </p:cNvSpPr>
          <p:nvPr/>
        </p:nvSpPr>
        <p:spPr bwMode="auto">
          <a:xfrm>
            <a:off x="0" y="1276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pSp>
        <p:nvGrpSpPr>
          <p:cNvPr id="7189" name="Группа 23"/>
          <p:cNvGrpSpPr>
            <a:grpSpLocks/>
          </p:cNvGrpSpPr>
          <p:nvPr/>
        </p:nvGrpSpPr>
        <p:grpSpPr bwMode="auto">
          <a:xfrm>
            <a:off x="55563" y="355600"/>
            <a:ext cx="8947150" cy="6359525"/>
            <a:chOff x="55977" y="356372"/>
            <a:chExt cx="8945973" cy="6358776"/>
          </a:xfrm>
        </p:grpSpPr>
        <p:sp>
          <p:nvSpPr>
            <p:cNvPr id="25" name="Овал 24"/>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53161D06-9E63-49DD-A956-DBAA8C3BB7AE}" type="slidenum">
                <a:rPr lang="en-US" sz="3200" smtClean="0">
                  <a:solidFill>
                    <a:schemeClr val="tx1"/>
                  </a:solidFill>
                </a:rPr>
                <a:t>4</a:t>
              </a:fld>
              <a:endParaRPr lang="ru-RU" sz="3200" dirty="0">
                <a:solidFill>
                  <a:schemeClr val="tx1"/>
                </a:solidFill>
              </a:endParaRPr>
            </a:p>
          </p:txBody>
        </p:sp>
        <p:cxnSp>
          <p:nvCxnSpPr>
            <p:cNvPr id="26" name="Прямая соединительная линия 25"/>
            <p:cNvCxnSpPr>
              <a:stCxn id="25"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Прямая соединительная линия 26"/>
            <p:cNvCxnSpPr>
              <a:endCxn id="25"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Rectangle 2"/>
          <p:cNvSpPr>
            <a:spLocks noChangeArrowheads="1"/>
          </p:cNvSpPr>
          <p:nvPr/>
        </p:nvSpPr>
        <p:spPr bwMode="auto">
          <a:xfrm>
            <a:off x="684213" y="2781300"/>
            <a:ext cx="7961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4400" b="1" dirty="0">
                <a:solidFill>
                  <a:schemeClr val="tx2"/>
                </a:solidFill>
              </a:rPr>
              <a:t/>
            </a:r>
            <a:br>
              <a:rPr lang="ru-RU" sz="4400" b="1" dirty="0">
                <a:solidFill>
                  <a:schemeClr val="tx2"/>
                </a:solidFill>
              </a:rPr>
            </a:br>
            <a:r>
              <a:rPr lang="ru-RU" sz="3600" b="1" dirty="0" smtClean="0">
                <a:solidFill>
                  <a:schemeClr val="tx2"/>
                </a:solidFill>
              </a:rPr>
              <a:t>Ввод информации об органе местного самоуправления</a:t>
            </a:r>
            <a:endParaRPr lang="ru-RU" sz="3600" b="1" dirty="0">
              <a:solidFill>
                <a:schemeClr val="tx2"/>
              </a:solidFill>
            </a:endParaRPr>
          </a:p>
        </p:txBody>
      </p:sp>
    </p:spTree>
    <p:extLst>
      <p:ext uri="{BB962C8B-B14F-4D97-AF65-F5344CB8AC3E}">
        <p14:creationId xmlns:p14="http://schemas.microsoft.com/office/powerpoint/2010/main" val="313882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1116013" y="333375"/>
            <a:ext cx="735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ru-RU" sz="2200" b="1" dirty="0" smtClean="0">
                <a:solidFill>
                  <a:srgbClr val="006699"/>
                </a:solidFill>
              </a:rPr>
              <a:t>Основные </a:t>
            </a:r>
            <a:r>
              <a:rPr lang="ru-RU" sz="2200" b="1" dirty="0">
                <a:solidFill>
                  <a:srgbClr val="006699"/>
                </a:solidFill>
              </a:rPr>
              <a:t>приемы работы с реестром государственных услуг</a:t>
            </a:r>
          </a:p>
        </p:txBody>
      </p:sp>
      <p:sp>
        <p:nvSpPr>
          <p:cNvPr id="296984" name="Rectangle 24"/>
          <p:cNvSpPr>
            <a:spLocks noChangeArrowheads="1"/>
          </p:cNvSpPr>
          <p:nvPr/>
        </p:nvSpPr>
        <p:spPr bwMode="auto">
          <a:xfrm>
            <a:off x="107504" y="6341258"/>
            <a:ext cx="51125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buFont typeface="Wingdings" pitchFamily="2" charset="2"/>
              <a:buChar char="Ø"/>
            </a:pPr>
            <a:r>
              <a:rPr lang="ru-RU" dirty="0"/>
              <a:t>Рассмотрим </a:t>
            </a:r>
            <a:r>
              <a:rPr lang="ru-RU" dirty="0" smtClean="0"/>
              <a:t>карточку Госоргана</a:t>
            </a:r>
            <a:endParaRPr lang="ru-RU" dirty="0"/>
          </a:p>
        </p:txBody>
      </p:sp>
      <p:grpSp>
        <p:nvGrpSpPr>
          <p:cNvPr id="8202" name="Группа 16"/>
          <p:cNvGrpSpPr>
            <a:grpSpLocks/>
          </p:cNvGrpSpPr>
          <p:nvPr/>
        </p:nvGrpSpPr>
        <p:grpSpPr bwMode="auto">
          <a:xfrm>
            <a:off x="55563" y="355600"/>
            <a:ext cx="8947150" cy="6359525"/>
            <a:chOff x="55977" y="356372"/>
            <a:chExt cx="8945973" cy="6358776"/>
          </a:xfrm>
        </p:grpSpPr>
        <p:sp>
          <p:nvSpPr>
            <p:cNvPr id="18" name="Овал 17"/>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C481F658-59E4-4FEA-8C0A-2BDCE1C6120A}" type="slidenum">
                <a:rPr lang="en-US" sz="3200" smtClean="0">
                  <a:solidFill>
                    <a:schemeClr val="tx1"/>
                  </a:solidFill>
                </a:rPr>
                <a:t>5</a:t>
              </a:fld>
              <a:endParaRPr lang="ru-RU" sz="3200" dirty="0">
                <a:solidFill>
                  <a:schemeClr val="tx1"/>
                </a:solidFill>
              </a:endParaRPr>
            </a:p>
          </p:txBody>
        </p:sp>
        <p:cxnSp>
          <p:nvCxnSpPr>
            <p:cNvPr id="19" name="Прямая соединительная линия 18"/>
            <p:cNvCxnSpPr>
              <a:stCxn id="18"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Прямая соединительная линия 19"/>
            <p:cNvCxnSpPr>
              <a:endCxn id="18"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Rectangle 5"/>
          <p:cNvSpPr>
            <a:spLocks noChangeArrowheads="1"/>
          </p:cNvSpPr>
          <p:nvPr/>
        </p:nvSpPr>
        <p:spPr bwMode="auto">
          <a:xfrm>
            <a:off x="1116013" y="1268413"/>
            <a:ext cx="4965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2000" i="1" dirty="0"/>
              <a:t>Перечень государственных органов</a:t>
            </a:r>
            <a:endParaRPr lang="en-US" altLang="ru-RU" sz="2000" i="1" dirty="0"/>
          </a:p>
        </p:txBody>
      </p:sp>
      <p:sp>
        <p:nvSpPr>
          <p:cNvPr id="22" name="Rectangle 23"/>
          <p:cNvSpPr>
            <a:spLocks noChangeArrowheads="1"/>
          </p:cNvSpPr>
          <p:nvPr/>
        </p:nvSpPr>
        <p:spPr bwMode="auto">
          <a:xfrm>
            <a:off x="6804248" y="1916113"/>
            <a:ext cx="1732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marL="457200" indent="-457200">
              <a:buAutoNum type="arabicPeriod"/>
            </a:pPr>
            <a:r>
              <a:rPr lang="ru-RU" sz="1800" dirty="0" smtClean="0"/>
              <a:t>Закладка </a:t>
            </a:r>
          </a:p>
          <a:p>
            <a:r>
              <a:rPr lang="ru-RU" sz="1800" dirty="0" smtClean="0"/>
              <a:t>госорганов</a:t>
            </a:r>
            <a:endParaRPr lang="ru-RU" sz="1800" dirty="0"/>
          </a:p>
        </p:txBody>
      </p:sp>
      <p:sp>
        <p:nvSpPr>
          <p:cNvPr id="25" name="Rectangle 23"/>
          <p:cNvSpPr>
            <a:spLocks noChangeArrowheads="1"/>
          </p:cNvSpPr>
          <p:nvPr/>
        </p:nvSpPr>
        <p:spPr bwMode="auto">
          <a:xfrm>
            <a:off x="6804248" y="2583635"/>
            <a:ext cx="219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sz="1800" dirty="0" smtClean="0"/>
              <a:t>2. Статус записи</a:t>
            </a:r>
          </a:p>
          <a:p>
            <a:r>
              <a:rPr lang="ru-RU" sz="1800" dirty="0" smtClean="0"/>
              <a:t> </a:t>
            </a:r>
            <a:r>
              <a:rPr lang="ru-RU" sz="1800" dirty="0"/>
              <a:t>государственного </a:t>
            </a:r>
            <a:endParaRPr lang="ru-RU" sz="1800" dirty="0" smtClean="0"/>
          </a:p>
          <a:p>
            <a:r>
              <a:rPr lang="ru-RU" sz="1800" dirty="0" smtClean="0"/>
              <a:t>органа </a:t>
            </a:r>
            <a:endParaRPr lang="ru-RU" sz="1800" dirty="0"/>
          </a:p>
        </p:txBody>
      </p:sp>
      <p:sp>
        <p:nvSpPr>
          <p:cNvPr id="26" name="Rectangle 23"/>
          <p:cNvSpPr>
            <a:spLocks noChangeArrowheads="1"/>
          </p:cNvSpPr>
          <p:nvPr/>
        </p:nvSpPr>
        <p:spPr bwMode="auto">
          <a:xfrm>
            <a:off x="6804248" y="3539703"/>
            <a:ext cx="25763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sz="1800" dirty="0" smtClean="0"/>
              <a:t>3. Раздел, </a:t>
            </a:r>
          </a:p>
          <a:p>
            <a:r>
              <a:rPr lang="ru-RU" sz="1800" dirty="0" smtClean="0"/>
              <a:t>содержащий </a:t>
            </a:r>
          </a:p>
          <a:p>
            <a:r>
              <a:rPr lang="ru-RU" sz="1800" dirty="0" smtClean="0"/>
              <a:t>перечень Госорганов, </a:t>
            </a:r>
          </a:p>
          <a:p>
            <a:r>
              <a:rPr lang="ru-RU" sz="1800" dirty="0" smtClean="0"/>
              <a:t>сгруппированных </a:t>
            </a:r>
          </a:p>
          <a:p>
            <a:r>
              <a:rPr lang="ru-RU" sz="1800" dirty="0" smtClean="0"/>
              <a:t>по статусу</a:t>
            </a:r>
            <a:endParaRPr lang="ru-RU" sz="1800" dirty="0"/>
          </a:p>
        </p:txBody>
      </p:sp>
      <p:sp>
        <p:nvSpPr>
          <p:cNvPr id="27" name="Rectangle 23"/>
          <p:cNvSpPr>
            <a:spLocks noChangeArrowheads="1"/>
          </p:cNvSpPr>
          <p:nvPr/>
        </p:nvSpPr>
        <p:spPr bwMode="auto">
          <a:xfrm>
            <a:off x="6810255" y="5048197"/>
            <a:ext cx="22647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sz="1800" dirty="0" smtClean="0"/>
              <a:t>4. Кнопка для </a:t>
            </a:r>
          </a:p>
          <a:p>
            <a:r>
              <a:rPr lang="ru-RU" sz="1800" dirty="0" smtClean="0"/>
              <a:t>просмотра </a:t>
            </a:r>
          </a:p>
          <a:p>
            <a:r>
              <a:rPr lang="ru-RU" sz="1800" dirty="0" smtClean="0"/>
              <a:t>элементов группы  </a:t>
            </a:r>
            <a:endParaRPr lang="ru-RU" sz="1800" dirty="0"/>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68463"/>
            <a:ext cx="6696744" cy="443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116013" y="333375"/>
            <a:ext cx="735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ru-RU" sz="2200" b="1" dirty="0" smtClean="0">
                <a:solidFill>
                  <a:srgbClr val="006699"/>
                </a:solidFill>
              </a:rPr>
              <a:t>Работа с государственными органами</a:t>
            </a:r>
            <a:endParaRPr lang="ru-RU" sz="2200" b="1" dirty="0">
              <a:solidFill>
                <a:srgbClr val="006699"/>
              </a:solidFill>
            </a:endParaRPr>
          </a:p>
        </p:txBody>
      </p:sp>
      <p:sp>
        <p:nvSpPr>
          <p:cNvPr id="9220" name="Rectangle 5"/>
          <p:cNvSpPr>
            <a:spLocks noChangeArrowheads="1"/>
          </p:cNvSpPr>
          <p:nvPr/>
        </p:nvSpPr>
        <p:spPr bwMode="auto">
          <a:xfrm>
            <a:off x="1116013" y="1268413"/>
            <a:ext cx="42991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smtClean="0"/>
              <a:t>Окно государственного органа</a:t>
            </a:r>
            <a:endParaRPr lang="en-US" b="1" i="1" dirty="0"/>
          </a:p>
        </p:txBody>
      </p:sp>
      <p:sp>
        <p:nvSpPr>
          <p:cNvPr id="43019" name="Rectangle 11"/>
          <p:cNvSpPr>
            <a:spLocks noChangeArrowheads="1"/>
          </p:cNvSpPr>
          <p:nvPr/>
        </p:nvSpPr>
        <p:spPr bwMode="auto">
          <a:xfrm>
            <a:off x="6372200" y="1774737"/>
            <a:ext cx="2448273"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t">
            <a:spAutoFit/>
          </a:bodyPr>
          <a:lstStyle/>
          <a:p>
            <a:pPr marL="457200" indent="-457200">
              <a:spcAft>
                <a:spcPts val="600"/>
              </a:spcAft>
            </a:pPr>
            <a:r>
              <a:rPr lang="ru-RU" sz="1800" u="sng" dirty="0" smtClean="0"/>
              <a:t>Окно содержит две закладки:</a:t>
            </a:r>
          </a:p>
          <a:p>
            <a:pPr marL="285750" indent="-285750">
              <a:buFont typeface="Arial" pitchFamily="34" charset="0"/>
              <a:buChar char="•"/>
            </a:pPr>
            <a:r>
              <a:rPr lang="ru-RU" sz="1800" dirty="0" smtClean="0"/>
              <a:t>Общие сведения</a:t>
            </a:r>
          </a:p>
          <a:p>
            <a:pPr marL="285750" indent="-285750">
              <a:buFont typeface="Arial" pitchFamily="34" charset="0"/>
              <a:buChar char="•"/>
            </a:pPr>
            <a:r>
              <a:rPr lang="ru-RU" sz="1800" dirty="0" smtClean="0"/>
              <a:t>Услуги, предоставляемые организацией</a:t>
            </a:r>
            <a:endParaRPr lang="ru-RU" sz="1800" dirty="0"/>
          </a:p>
        </p:txBody>
      </p:sp>
      <p:sp>
        <p:nvSpPr>
          <p:cNvPr id="43020" name="Rectangle 12"/>
          <p:cNvSpPr>
            <a:spLocks noChangeArrowheads="1"/>
          </p:cNvSpPr>
          <p:nvPr/>
        </p:nvSpPr>
        <p:spPr bwMode="auto">
          <a:xfrm>
            <a:off x="68098" y="6254112"/>
            <a:ext cx="8934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buFont typeface="Wingdings" pitchFamily="2" charset="2"/>
              <a:buChar char="Ø"/>
            </a:pPr>
            <a:r>
              <a:rPr lang="ru-RU" dirty="0"/>
              <a:t>Рассмотрим </a:t>
            </a:r>
            <a:r>
              <a:rPr lang="ru-RU" dirty="0" smtClean="0"/>
              <a:t>представление информации об органе на Портале услуг</a:t>
            </a:r>
            <a:endParaRPr lang="ru-RU" dirty="0"/>
          </a:p>
        </p:txBody>
      </p:sp>
      <p:grpSp>
        <p:nvGrpSpPr>
          <p:cNvPr id="9231" name="Группа 17"/>
          <p:cNvGrpSpPr>
            <a:grpSpLocks/>
          </p:cNvGrpSpPr>
          <p:nvPr/>
        </p:nvGrpSpPr>
        <p:grpSpPr bwMode="auto">
          <a:xfrm>
            <a:off x="55563" y="355600"/>
            <a:ext cx="8947150" cy="6359525"/>
            <a:chOff x="55977" y="356372"/>
            <a:chExt cx="8945973" cy="6358776"/>
          </a:xfrm>
        </p:grpSpPr>
        <p:sp>
          <p:nvSpPr>
            <p:cNvPr id="19" name="Овал 1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3EF9160F-6F82-4E4C-8938-FE5AC70AF006}" type="slidenum">
                <a:rPr lang="en-US" sz="3200">
                  <a:solidFill>
                    <a:schemeClr val="tx1"/>
                  </a:solidFill>
                </a:rPr>
                <a:pPr algn="ctr">
                  <a:defRPr/>
                </a:pPr>
                <a:t>6</a:t>
              </a:fld>
              <a:endParaRPr lang="ru-RU" sz="3200" dirty="0">
                <a:solidFill>
                  <a:schemeClr val="tx1"/>
                </a:solidFill>
              </a:endParaRPr>
            </a:p>
          </p:txBody>
        </p:sp>
        <p:cxnSp>
          <p:nvCxnSpPr>
            <p:cNvPr id="20" name="Прямая соединительная линия 19"/>
            <p:cNvCxnSpPr>
              <a:stCxn id="1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Прямая соединительная линия 20"/>
            <p:cNvCxnSpPr>
              <a:endCxn id="1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96" y="1765246"/>
            <a:ext cx="5832648" cy="427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12"/>
          <p:cNvSpPr>
            <a:spLocks noChangeArrowheads="1"/>
          </p:cNvSpPr>
          <p:nvPr/>
        </p:nvSpPr>
        <p:spPr bwMode="auto">
          <a:xfrm>
            <a:off x="6372200" y="4086102"/>
            <a:ext cx="4032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800" u="sng" dirty="0" smtClean="0"/>
              <a:t>Контактная информация </a:t>
            </a:r>
          </a:p>
          <a:p>
            <a:pPr marL="457200" indent="-457200"/>
            <a:r>
              <a:rPr lang="ru-RU" sz="1800" u="sng" dirty="0" smtClean="0"/>
              <a:t>об </a:t>
            </a:r>
            <a:r>
              <a:rPr lang="ru-RU" sz="1800" u="sng" dirty="0"/>
              <a:t>органе </a:t>
            </a:r>
            <a:r>
              <a:rPr lang="ru-RU" sz="1800" u="sng" dirty="0" smtClean="0"/>
              <a:t>размещается:</a:t>
            </a:r>
          </a:p>
          <a:p>
            <a:pPr marL="457200" indent="-457200">
              <a:buFont typeface="Arial" panose="020B0604020202020204" pitchFamily="34" charset="0"/>
              <a:buChar char="•"/>
            </a:pPr>
            <a:r>
              <a:rPr lang="ru-RU" sz="1800" dirty="0" smtClean="0"/>
              <a:t>Поле Офисы</a:t>
            </a:r>
          </a:p>
          <a:p>
            <a:pPr marL="457200" indent="-457200">
              <a:buFont typeface="Arial" panose="020B0604020202020204" pitchFamily="34" charset="0"/>
              <a:buChar char="•"/>
            </a:pPr>
            <a:r>
              <a:rPr lang="ru-RU" sz="1800" dirty="0" smtClean="0"/>
              <a:t>Поле Контакты</a:t>
            </a:r>
            <a:endParaRPr lang="ru-RU" sz="1800" dirty="0"/>
          </a:p>
        </p:txBody>
      </p:sp>
      <p:sp>
        <p:nvSpPr>
          <p:cNvPr id="2" name="Номер слайда 1"/>
          <p:cNvSpPr>
            <a:spLocks noGrp="1"/>
          </p:cNvSpPr>
          <p:nvPr>
            <p:ph type="sldNum" sz="quarter" idx="12"/>
          </p:nvPr>
        </p:nvSpPr>
        <p:spPr/>
        <p:txBody>
          <a:bodyPr/>
          <a:lstStyle/>
          <a:p>
            <a:pPr>
              <a:defRPr/>
            </a:pPr>
            <a:fld id="{2B40B2B8-615A-42D7-BA37-F5568DB5F6A6}" type="slidenum">
              <a:rPr lang="ru-RU" smtClean="0"/>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116013" y="333375"/>
            <a:ext cx="735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ru-RU" sz="2200" b="1" dirty="0" smtClean="0">
                <a:solidFill>
                  <a:srgbClr val="006699"/>
                </a:solidFill>
              </a:rPr>
              <a:t>Поиск органа местного самоуправления по местоположению</a:t>
            </a:r>
            <a:endParaRPr lang="ru-RU" sz="2200" b="1" dirty="0">
              <a:solidFill>
                <a:srgbClr val="006699"/>
              </a:solidFill>
            </a:endParaRPr>
          </a:p>
        </p:txBody>
      </p:sp>
      <p:sp>
        <p:nvSpPr>
          <p:cNvPr id="9220" name="Rectangle 5"/>
          <p:cNvSpPr>
            <a:spLocks noChangeArrowheads="1"/>
          </p:cNvSpPr>
          <p:nvPr/>
        </p:nvSpPr>
        <p:spPr bwMode="auto">
          <a:xfrm>
            <a:off x="1116013" y="1268413"/>
            <a:ext cx="2008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smtClean="0"/>
              <a:t>Портал услуг</a:t>
            </a:r>
            <a:endParaRPr lang="en-US" b="1" i="1" dirty="0"/>
          </a:p>
        </p:txBody>
      </p:sp>
      <p:sp>
        <p:nvSpPr>
          <p:cNvPr id="43019" name="Rectangle 11"/>
          <p:cNvSpPr>
            <a:spLocks noChangeArrowheads="1"/>
          </p:cNvSpPr>
          <p:nvPr/>
        </p:nvSpPr>
        <p:spPr bwMode="auto">
          <a:xfrm>
            <a:off x="6518946" y="1774737"/>
            <a:ext cx="2625054"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t">
            <a:spAutoFit/>
          </a:bodyPr>
          <a:lstStyle/>
          <a:p>
            <a:pPr marL="457200" indent="-457200">
              <a:spcAft>
                <a:spcPts val="600"/>
              </a:spcAft>
            </a:pPr>
            <a:r>
              <a:rPr lang="ru-RU" sz="1800" dirty="0" smtClean="0"/>
              <a:t>Если территория</a:t>
            </a:r>
          </a:p>
          <a:p>
            <a:pPr marL="457200" indent="-457200">
              <a:spcAft>
                <a:spcPts val="600"/>
              </a:spcAft>
            </a:pPr>
            <a:r>
              <a:rPr lang="ru-RU" sz="1800" dirty="0" smtClean="0"/>
              <a:t> обслуживания в </a:t>
            </a:r>
          </a:p>
          <a:p>
            <a:pPr marL="457200" indent="-457200">
              <a:spcAft>
                <a:spcPts val="600"/>
              </a:spcAft>
            </a:pPr>
            <a:r>
              <a:rPr lang="ru-RU" sz="1800" dirty="0" smtClean="0"/>
              <a:t>паспорте ОГВ указана</a:t>
            </a:r>
          </a:p>
          <a:p>
            <a:pPr marL="457200" indent="-457200">
              <a:spcAft>
                <a:spcPts val="600"/>
              </a:spcAft>
            </a:pPr>
            <a:r>
              <a:rPr lang="ru-RU" sz="1800" dirty="0" smtClean="0"/>
              <a:t> верно, то «дерево» </a:t>
            </a:r>
          </a:p>
          <a:p>
            <a:pPr marL="457200" indent="-457200">
              <a:spcAft>
                <a:spcPts val="600"/>
              </a:spcAft>
            </a:pPr>
            <a:r>
              <a:rPr lang="ru-RU" sz="1800" dirty="0" smtClean="0"/>
              <a:t>структурных </a:t>
            </a:r>
          </a:p>
          <a:p>
            <a:pPr marL="457200" indent="-457200">
              <a:spcAft>
                <a:spcPts val="600"/>
              </a:spcAft>
            </a:pPr>
            <a:r>
              <a:rPr lang="ru-RU" sz="1800" dirty="0" smtClean="0"/>
              <a:t>подразделений </a:t>
            </a:r>
          </a:p>
          <a:p>
            <a:pPr marL="457200" indent="-457200">
              <a:spcAft>
                <a:spcPts val="600"/>
              </a:spcAft>
            </a:pPr>
            <a:r>
              <a:rPr lang="ru-RU" sz="1800" dirty="0" smtClean="0"/>
              <a:t>администрации  </a:t>
            </a:r>
          </a:p>
          <a:p>
            <a:pPr marL="457200" indent="-457200">
              <a:spcAft>
                <a:spcPts val="600"/>
              </a:spcAft>
            </a:pPr>
            <a:r>
              <a:rPr lang="ru-RU" sz="1800" dirty="0" smtClean="0"/>
              <a:t>группируется  под </a:t>
            </a:r>
          </a:p>
          <a:p>
            <a:pPr marL="457200" indent="-457200">
              <a:spcAft>
                <a:spcPts val="600"/>
              </a:spcAft>
            </a:pPr>
            <a:r>
              <a:rPr lang="ru-RU" sz="1800" dirty="0" smtClean="0"/>
              <a:t>наименованием </a:t>
            </a:r>
          </a:p>
          <a:p>
            <a:pPr marL="457200" indent="-457200">
              <a:spcAft>
                <a:spcPts val="600"/>
              </a:spcAft>
            </a:pPr>
            <a:r>
              <a:rPr lang="ru-RU" sz="1800" dirty="0" smtClean="0"/>
              <a:t>соответствующей </a:t>
            </a:r>
          </a:p>
          <a:p>
            <a:pPr marL="457200" indent="-457200">
              <a:spcAft>
                <a:spcPts val="600"/>
              </a:spcAft>
            </a:pPr>
            <a:r>
              <a:rPr lang="ru-RU" sz="1800" dirty="0" smtClean="0"/>
              <a:t>администрации по </a:t>
            </a:r>
          </a:p>
          <a:p>
            <a:pPr marL="457200" indent="-457200">
              <a:spcAft>
                <a:spcPts val="600"/>
              </a:spcAft>
            </a:pPr>
            <a:r>
              <a:rPr lang="ru-RU" sz="1800" dirty="0" smtClean="0"/>
              <a:t>местоположению</a:t>
            </a:r>
            <a:endParaRPr lang="ru-RU" sz="1800" dirty="0"/>
          </a:p>
        </p:txBody>
      </p:sp>
      <p:grpSp>
        <p:nvGrpSpPr>
          <p:cNvPr id="9231" name="Группа 17"/>
          <p:cNvGrpSpPr>
            <a:grpSpLocks/>
          </p:cNvGrpSpPr>
          <p:nvPr/>
        </p:nvGrpSpPr>
        <p:grpSpPr bwMode="auto">
          <a:xfrm>
            <a:off x="55563" y="355600"/>
            <a:ext cx="8947150" cy="6359525"/>
            <a:chOff x="55977" y="356372"/>
            <a:chExt cx="8945973" cy="6358776"/>
          </a:xfrm>
        </p:grpSpPr>
        <p:sp>
          <p:nvSpPr>
            <p:cNvPr id="19" name="Овал 1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3EF9160F-6F82-4E4C-8938-FE5AC70AF006}" type="slidenum">
                <a:rPr lang="en-US" sz="3200">
                  <a:solidFill>
                    <a:schemeClr val="tx1"/>
                  </a:solidFill>
                </a:rPr>
                <a:pPr algn="ctr">
                  <a:defRPr/>
                </a:pPr>
                <a:t>7</a:t>
              </a:fld>
              <a:endParaRPr lang="ru-RU" sz="3200" dirty="0">
                <a:solidFill>
                  <a:schemeClr val="tx1"/>
                </a:solidFill>
              </a:endParaRPr>
            </a:p>
          </p:txBody>
        </p:sp>
        <p:cxnSp>
          <p:nvCxnSpPr>
            <p:cNvPr id="20" name="Прямая соединительная линия 19"/>
            <p:cNvCxnSpPr>
              <a:stCxn id="1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Прямая соединительная линия 20"/>
            <p:cNvCxnSpPr>
              <a:endCxn id="1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68523"/>
            <a:ext cx="6120680" cy="50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66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116013" y="333375"/>
            <a:ext cx="735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ru-RU" sz="2200" b="1" dirty="0" smtClean="0">
                <a:solidFill>
                  <a:srgbClr val="006699"/>
                </a:solidFill>
              </a:rPr>
              <a:t>Представление информации об органе местного самоуправления</a:t>
            </a:r>
            <a:endParaRPr lang="ru-RU" sz="2200" b="1" dirty="0">
              <a:solidFill>
                <a:srgbClr val="006699"/>
              </a:solidFill>
            </a:endParaRPr>
          </a:p>
        </p:txBody>
      </p:sp>
      <p:sp>
        <p:nvSpPr>
          <p:cNvPr id="9220" name="Rectangle 5"/>
          <p:cNvSpPr>
            <a:spLocks noChangeArrowheads="1"/>
          </p:cNvSpPr>
          <p:nvPr/>
        </p:nvSpPr>
        <p:spPr bwMode="auto">
          <a:xfrm>
            <a:off x="1116013" y="1268413"/>
            <a:ext cx="2008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ru-RU" b="1" i="1" dirty="0" smtClean="0"/>
              <a:t>Портал услуг</a:t>
            </a:r>
            <a:endParaRPr lang="en-US" b="1" i="1" dirty="0"/>
          </a:p>
        </p:txBody>
      </p:sp>
      <p:sp>
        <p:nvSpPr>
          <p:cNvPr id="43019" name="Rectangle 11"/>
          <p:cNvSpPr>
            <a:spLocks noChangeArrowheads="1"/>
          </p:cNvSpPr>
          <p:nvPr/>
        </p:nvSpPr>
        <p:spPr bwMode="auto">
          <a:xfrm>
            <a:off x="6300192" y="1476375"/>
            <a:ext cx="2843808"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t">
            <a:spAutoFit/>
          </a:bodyPr>
          <a:lstStyle/>
          <a:p>
            <a:pPr marL="457200" indent="-457200">
              <a:spcAft>
                <a:spcPts val="600"/>
              </a:spcAft>
            </a:pPr>
            <a:r>
              <a:rPr lang="ru-RU" sz="1800" dirty="0" smtClean="0"/>
              <a:t>В открывшемся окне </a:t>
            </a:r>
          </a:p>
          <a:p>
            <a:pPr marL="457200" indent="-457200">
              <a:spcAft>
                <a:spcPts val="600"/>
              </a:spcAft>
            </a:pPr>
            <a:r>
              <a:rPr lang="ru-RU" sz="1800" dirty="0"/>
              <a:t>о</a:t>
            </a:r>
            <a:r>
              <a:rPr lang="ru-RU" sz="1800" dirty="0" smtClean="0"/>
              <a:t>ргана, </a:t>
            </a:r>
          </a:p>
          <a:p>
            <a:pPr marL="457200" indent="-457200">
              <a:spcAft>
                <a:spcPts val="600"/>
              </a:spcAft>
            </a:pPr>
            <a:r>
              <a:rPr lang="ru-RU" sz="1800" dirty="0" smtClean="0"/>
              <a:t>предоставляющего </a:t>
            </a:r>
          </a:p>
          <a:p>
            <a:pPr marL="457200" indent="-457200">
              <a:spcAft>
                <a:spcPts val="600"/>
              </a:spcAft>
            </a:pPr>
            <a:r>
              <a:rPr lang="ru-RU" sz="1800" dirty="0" smtClean="0"/>
              <a:t>услугу (исполняющего </a:t>
            </a:r>
          </a:p>
          <a:p>
            <a:pPr marL="457200" indent="-457200">
              <a:spcAft>
                <a:spcPts val="600"/>
              </a:spcAft>
            </a:pPr>
            <a:r>
              <a:rPr lang="ru-RU" sz="1800" dirty="0" smtClean="0"/>
              <a:t>функцию) можно </a:t>
            </a:r>
          </a:p>
          <a:p>
            <a:pPr marL="457200" indent="-457200">
              <a:spcAft>
                <a:spcPts val="600"/>
              </a:spcAft>
            </a:pPr>
            <a:r>
              <a:rPr lang="ru-RU" sz="1800" dirty="0" smtClean="0"/>
              <a:t>ознакомиться с </a:t>
            </a:r>
          </a:p>
          <a:p>
            <a:pPr marL="457200" indent="-457200">
              <a:spcAft>
                <a:spcPts val="600"/>
              </a:spcAft>
            </a:pPr>
            <a:r>
              <a:rPr lang="ru-RU" sz="1800" dirty="0" smtClean="0"/>
              <a:t>информацией, </a:t>
            </a:r>
          </a:p>
          <a:p>
            <a:pPr marL="457200" indent="-457200">
              <a:spcAft>
                <a:spcPts val="600"/>
              </a:spcAft>
            </a:pPr>
            <a:r>
              <a:rPr lang="ru-RU" sz="1800" dirty="0" smtClean="0"/>
              <a:t>содержащейся на </a:t>
            </a:r>
          </a:p>
          <a:p>
            <a:pPr marL="457200" indent="-457200">
              <a:spcAft>
                <a:spcPts val="600"/>
              </a:spcAft>
            </a:pPr>
            <a:r>
              <a:rPr lang="ru-RU" sz="1800" dirty="0" smtClean="0"/>
              <a:t>закладках:</a:t>
            </a:r>
          </a:p>
          <a:p>
            <a:pPr marL="457200" indent="-457200">
              <a:spcAft>
                <a:spcPts val="600"/>
              </a:spcAft>
              <a:buFont typeface="Arial" panose="020B0604020202020204" pitchFamily="34" charset="0"/>
              <a:buChar char="•"/>
            </a:pPr>
            <a:r>
              <a:rPr lang="ru-RU" sz="1800" dirty="0" smtClean="0"/>
              <a:t>Услуги</a:t>
            </a:r>
          </a:p>
          <a:p>
            <a:pPr marL="457200" indent="-457200">
              <a:spcAft>
                <a:spcPts val="600"/>
              </a:spcAft>
              <a:buFont typeface="Arial" panose="020B0604020202020204" pitchFamily="34" charset="0"/>
              <a:buChar char="•"/>
            </a:pPr>
            <a:r>
              <a:rPr lang="ru-RU" sz="1800" dirty="0" smtClean="0"/>
              <a:t>Функции</a:t>
            </a:r>
          </a:p>
          <a:p>
            <a:pPr marL="457200" indent="-457200">
              <a:spcAft>
                <a:spcPts val="600"/>
              </a:spcAft>
              <a:buFont typeface="Arial" panose="020B0604020202020204" pitchFamily="34" charset="0"/>
              <a:buChar char="•"/>
            </a:pPr>
            <a:r>
              <a:rPr lang="ru-RU" sz="1800" dirty="0" smtClean="0"/>
              <a:t>Контактные лица</a:t>
            </a:r>
          </a:p>
          <a:p>
            <a:pPr marL="457200" indent="-457200">
              <a:spcAft>
                <a:spcPts val="600"/>
              </a:spcAft>
              <a:buFont typeface="Arial" panose="020B0604020202020204" pitchFamily="34" charset="0"/>
              <a:buChar char="•"/>
            </a:pPr>
            <a:r>
              <a:rPr lang="ru-RU" sz="1800" dirty="0" smtClean="0"/>
              <a:t>Подведомственные организации</a:t>
            </a:r>
          </a:p>
          <a:p>
            <a:pPr marL="457200" indent="-457200">
              <a:spcAft>
                <a:spcPts val="600"/>
              </a:spcAft>
              <a:buFont typeface="Arial" panose="020B0604020202020204" pitchFamily="34" charset="0"/>
              <a:buChar char="•"/>
            </a:pPr>
            <a:r>
              <a:rPr lang="ru-RU" sz="1800" dirty="0" smtClean="0"/>
              <a:t>Территориальные органы</a:t>
            </a:r>
            <a:endParaRPr lang="ru-RU" sz="1800" dirty="0"/>
          </a:p>
        </p:txBody>
      </p:sp>
      <p:grpSp>
        <p:nvGrpSpPr>
          <p:cNvPr id="9231" name="Группа 17"/>
          <p:cNvGrpSpPr>
            <a:grpSpLocks/>
          </p:cNvGrpSpPr>
          <p:nvPr/>
        </p:nvGrpSpPr>
        <p:grpSpPr bwMode="auto">
          <a:xfrm>
            <a:off x="55563" y="355600"/>
            <a:ext cx="8947150" cy="6359525"/>
            <a:chOff x="55977" y="356372"/>
            <a:chExt cx="8945973" cy="6358776"/>
          </a:xfrm>
        </p:grpSpPr>
        <p:sp>
          <p:nvSpPr>
            <p:cNvPr id="19" name="Овал 18"/>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3EF9160F-6F82-4E4C-8938-FE5AC70AF006}" type="slidenum">
                <a:rPr lang="en-US" sz="3200">
                  <a:solidFill>
                    <a:schemeClr val="tx1"/>
                  </a:solidFill>
                </a:rPr>
                <a:pPr algn="ctr">
                  <a:defRPr/>
                </a:pPr>
                <a:t>8</a:t>
              </a:fld>
              <a:endParaRPr lang="ru-RU" sz="3200" dirty="0">
                <a:solidFill>
                  <a:schemeClr val="tx1"/>
                </a:solidFill>
              </a:endParaRPr>
            </a:p>
          </p:txBody>
        </p:sp>
        <p:cxnSp>
          <p:nvCxnSpPr>
            <p:cNvPr id="20" name="Прямая соединительная линия 19"/>
            <p:cNvCxnSpPr>
              <a:stCxn id="19"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Прямая соединительная линия 20"/>
            <p:cNvCxnSpPr>
              <a:endCxn id="19"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4737"/>
            <a:ext cx="5976664" cy="482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351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4213" y="2708920"/>
            <a:ext cx="7961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4400" b="1" dirty="0">
                <a:solidFill>
                  <a:schemeClr val="tx2"/>
                </a:solidFill>
              </a:rPr>
              <a:t/>
            </a:r>
            <a:br>
              <a:rPr lang="ru-RU" sz="4400" b="1" dirty="0">
                <a:solidFill>
                  <a:schemeClr val="tx2"/>
                </a:solidFill>
              </a:rPr>
            </a:br>
            <a:r>
              <a:rPr lang="ru-RU" sz="3600" b="1" dirty="0" smtClean="0">
                <a:solidFill>
                  <a:schemeClr val="tx2"/>
                </a:solidFill>
              </a:rPr>
              <a:t>Ввод основной информации о государственной (муниципальной) услуге</a:t>
            </a:r>
            <a:endParaRPr lang="ru-RU" sz="3600" b="1" dirty="0">
              <a:solidFill>
                <a:schemeClr val="tx2"/>
              </a:solidFill>
            </a:endParaRPr>
          </a:p>
        </p:txBody>
      </p:sp>
      <p:grpSp>
        <p:nvGrpSpPr>
          <p:cNvPr id="12291" name="Группа 5"/>
          <p:cNvGrpSpPr>
            <a:grpSpLocks/>
          </p:cNvGrpSpPr>
          <p:nvPr/>
        </p:nvGrpSpPr>
        <p:grpSpPr bwMode="auto">
          <a:xfrm>
            <a:off x="55563" y="355600"/>
            <a:ext cx="8947150" cy="6359525"/>
            <a:chOff x="55977" y="356372"/>
            <a:chExt cx="8945973" cy="6358776"/>
          </a:xfrm>
        </p:grpSpPr>
        <p:sp>
          <p:nvSpPr>
            <p:cNvPr id="7" name="Овал 6"/>
            <p:cNvSpPr/>
            <p:nvPr/>
          </p:nvSpPr>
          <p:spPr>
            <a:xfrm>
              <a:off x="55977" y="357960"/>
              <a:ext cx="928565" cy="928578"/>
            </a:xfrm>
            <a:prstGeom prst="ellips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C69BE96E-8574-4DB2-85F6-3CF0D1FEF211}" type="slidenum">
                <a:rPr lang="en-US" sz="3200">
                  <a:solidFill>
                    <a:schemeClr val="tx1"/>
                  </a:solidFill>
                </a:rPr>
                <a:pPr algn="ctr">
                  <a:defRPr/>
                </a:pPr>
                <a:t>9</a:t>
              </a:fld>
              <a:endParaRPr lang="ru-RU" sz="3200" dirty="0">
                <a:solidFill>
                  <a:schemeClr val="tx1"/>
                </a:solidFill>
              </a:endParaRPr>
            </a:p>
          </p:txBody>
        </p:sp>
        <p:cxnSp>
          <p:nvCxnSpPr>
            <p:cNvPr id="8" name="Прямая соединительная линия 7"/>
            <p:cNvCxnSpPr>
              <a:stCxn id="7" idx="0"/>
            </p:cNvCxnSpPr>
            <p:nvPr/>
          </p:nvCxnSpPr>
          <p:spPr>
            <a:xfrm rot="5400000" flipH="1" flipV="1">
              <a:off x="4760708" y="-3883283"/>
              <a:ext cx="1588" cy="8480897"/>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a:endCxn id="7" idx="2"/>
            </p:cNvCxnSpPr>
            <p:nvPr/>
          </p:nvCxnSpPr>
          <p:spPr>
            <a:xfrm rot="16200000" flipV="1">
              <a:off x="-2885315" y="3762747"/>
              <a:ext cx="5893693" cy="11111"/>
            </a:xfrm>
            <a:prstGeom prst="line">
              <a:avLst/>
            </a:prstGeom>
            <a:noFill/>
            <a:ln w="60325"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302684C999D13243A0645C550D85B76E" ma:contentTypeVersion="0" ma:contentTypeDescription="Создание документа." ma:contentTypeScope="" ma:versionID="a29b0bb139d257a217b001658647e15e">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599D98-BEF5-4BC1-A987-E7CD81EECB56}">
  <ds:schemaRefs>
    <ds:schemaRef ds:uri="http://schemas.microsoft.com/sharepoint/v3/contenttype/forms"/>
  </ds:schemaRefs>
</ds:datastoreItem>
</file>

<file path=customXml/itemProps2.xml><?xml version="1.0" encoding="utf-8"?>
<ds:datastoreItem xmlns:ds="http://schemas.openxmlformats.org/officeDocument/2006/customXml" ds:itemID="{F7053D96-86DE-4742-BCC2-CB56DE247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557406D-B31D-4AC5-AC68-96A99EC9F497}">
  <ds:schemaRef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Apex</Template>
  <TotalTime>35444</TotalTime>
  <Words>3764</Words>
  <Application>Microsoft Office PowerPoint</Application>
  <PresentationFormat>Экран (4:3)</PresentationFormat>
  <Paragraphs>453</Paragraphs>
  <Slides>28</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пользователя типового регионального реестра и портала версии 1.0</dc:title>
  <dc:creator>Serebriakov Victor</dc:creator>
  <cp:lastModifiedBy>Полуяхтова Е.Э.</cp:lastModifiedBy>
  <cp:revision>2263</cp:revision>
  <dcterms:modified xsi:type="dcterms:W3CDTF">2015-11-02T10:35:09Z</dcterms:modified>
</cp:coreProperties>
</file>